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10" d="100"/>
          <a:sy n="110" d="100"/>
        </p:scale>
        <p:origin x="-2664" y="-47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C56BCCD-790F-44C1-9C03-C277F27F8A22}" type="doc">
      <dgm:prSet loTypeId="urn:microsoft.com/office/officeart/2005/8/layout/bProcess4" loCatId="process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BBEFBD0F-069C-43BD-ABCF-78A4CBF8DE8C}">
      <dgm:prSet phldrT="[Text]" custT="1"/>
      <dgm:spPr>
        <a:solidFill>
          <a:schemeClr val="bg1"/>
        </a:solidFill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pPr algn="ctr"/>
          <a:r>
            <a:rPr lang="en-US" sz="900" b="1" dirty="0">
              <a:solidFill>
                <a:schemeClr val="accent1">
                  <a:lumMod val="75000"/>
                </a:schemeClr>
              </a:solidFill>
            </a:rPr>
            <a:t>Curriculum Intent </a:t>
          </a:r>
        </a:p>
        <a:p>
          <a:pPr algn="ctr"/>
          <a:r>
            <a:rPr lang="en-US" sz="900" dirty="0">
              <a:solidFill>
                <a:schemeClr val="tx1"/>
              </a:solidFill>
            </a:rPr>
            <a:t>Child centered learning encompasses opportunities for pupils to learn and develop their confidence and skills through a broad, differentiated, and creative curriculum.  </a:t>
          </a:r>
          <a:r>
            <a:rPr lang="en-US" sz="900" b="0" u="none" dirty="0">
              <a:solidFill>
                <a:schemeClr val="tx1"/>
              </a:solidFill>
            </a:rPr>
            <a:t>Our philosophy incorporates flexibility in order that children can access a variety of experiences throughout their time with us. Our curriculum is devised so that pupils follow a pathway that will have the most effective impact on their individual development. </a:t>
          </a:r>
          <a:endParaRPr lang="en-US" sz="900" dirty="0"/>
        </a:p>
      </dgm:t>
    </dgm:pt>
    <dgm:pt modelId="{2B839585-80A8-475F-ACA3-F6F0446B131E}" type="parTrans" cxnId="{5700CB85-A2C9-4D94-8696-A1E8B1584812}">
      <dgm:prSet/>
      <dgm:spPr/>
      <dgm:t>
        <a:bodyPr/>
        <a:lstStyle/>
        <a:p>
          <a:endParaRPr lang="en-US"/>
        </a:p>
      </dgm:t>
    </dgm:pt>
    <dgm:pt modelId="{AE01D6E8-4FEF-40D5-990C-756D26B93C5C}" type="sibTrans" cxnId="{5700CB85-A2C9-4D94-8696-A1E8B1584812}">
      <dgm:prSet/>
      <dgm:spPr/>
      <dgm:t>
        <a:bodyPr/>
        <a:lstStyle/>
        <a:p>
          <a:endParaRPr lang="en-US" sz="900">
            <a:solidFill>
              <a:schemeClr val="tx1"/>
            </a:solidFill>
          </a:endParaRPr>
        </a:p>
      </dgm:t>
    </dgm:pt>
    <dgm:pt modelId="{8A4B20FE-00A6-41C5-B16E-6B2283ABFD18}">
      <dgm:prSet phldrT="[Text]" custT="1"/>
      <dgm:spPr/>
      <dgm:t>
        <a:bodyPr/>
        <a:lstStyle/>
        <a:p>
          <a:pPr>
            <a:lnSpc>
              <a:spcPct val="90000"/>
            </a:lnSpc>
          </a:pPr>
          <a:r>
            <a:rPr lang="en-US" sz="900" b="1" u="none" dirty="0">
              <a:solidFill>
                <a:schemeClr val="accent1">
                  <a:lumMod val="75000"/>
                </a:schemeClr>
              </a:solidFill>
            </a:rPr>
            <a:t>Introduction</a:t>
          </a:r>
        </a:p>
        <a:p>
          <a:pPr>
            <a:lnSpc>
              <a:spcPct val="90000"/>
            </a:lnSpc>
          </a:pPr>
          <a:r>
            <a:rPr lang="en-GB" sz="900" b="0" i="0" dirty="0" smtClean="0"/>
            <a:t>Through a series of lively and interesting activities the children will build on their knowledge and understanding of themselves and the world around them. </a:t>
          </a:r>
        </a:p>
        <a:p>
          <a:pPr>
            <a:lnSpc>
              <a:spcPct val="90000"/>
            </a:lnSpc>
          </a:pPr>
          <a:r>
            <a:rPr lang="en-GB" sz="900" b="0" i="0" dirty="0" smtClean="0"/>
            <a:t>They will explore what makes them special and differences about themselves and others alongside differences and changes in their world around them. </a:t>
          </a:r>
          <a:endParaRPr lang="en-US" sz="900" b="0" dirty="0"/>
        </a:p>
      </dgm:t>
    </dgm:pt>
    <dgm:pt modelId="{11CAFA62-8981-4CF7-B4CA-F9018D67B303}" type="parTrans" cxnId="{53864056-42E7-456D-AD5D-7FB07B7C8DC6}">
      <dgm:prSet/>
      <dgm:spPr/>
      <dgm:t>
        <a:bodyPr/>
        <a:lstStyle/>
        <a:p>
          <a:endParaRPr lang="en-US"/>
        </a:p>
      </dgm:t>
    </dgm:pt>
    <dgm:pt modelId="{AB6510D7-D60F-41FF-B38C-D2883C85CD05}" type="sibTrans" cxnId="{53864056-42E7-456D-AD5D-7FB07B7C8DC6}">
      <dgm:prSet/>
      <dgm:spPr/>
      <dgm:t>
        <a:bodyPr/>
        <a:lstStyle/>
        <a:p>
          <a:endParaRPr lang="en-US" sz="900">
            <a:solidFill>
              <a:schemeClr val="tx1"/>
            </a:solidFill>
          </a:endParaRPr>
        </a:p>
      </dgm:t>
    </dgm:pt>
    <dgm:pt modelId="{3C6B1A02-5ECD-4B9B-B839-ACAA2254D035}">
      <dgm:prSet phldrT="[Text]" custT="1"/>
      <dgm:spPr/>
      <dgm:t>
        <a:bodyPr/>
        <a:lstStyle/>
        <a:p>
          <a:r>
            <a:rPr lang="en-US" sz="900" b="1" dirty="0">
              <a:solidFill>
                <a:srgbClr val="0097AA"/>
              </a:solidFill>
            </a:rPr>
            <a:t>Art and DT</a:t>
          </a:r>
        </a:p>
        <a:p>
          <a:r>
            <a:rPr lang="en-GB" sz="900" dirty="0" smtClean="0"/>
            <a:t>This half-term, we will explore the artists Henry Moore and Andy Goldsworthy. </a:t>
          </a:r>
        </a:p>
        <a:p>
          <a:r>
            <a:rPr lang="en-GB" sz="900" dirty="0" smtClean="0"/>
            <a:t>Using a wide range of activities, we will explore printing with a range of hard and soft materials e.g. corks, sponge. </a:t>
          </a:r>
        </a:p>
        <a:p>
          <a:r>
            <a:rPr lang="en-GB" sz="900" b="0" dirty="0" smtClean="0">
              <a:solidFill>
                <a:schemeClr val="tx1"/>
              </a:solidFill>
            </a:rPr>
            <a:t>We will use our outdoor learning sessions to make our own representations of artwork. </a:t>
          </a:r>
          <a:endParaRPr lang="en-GB" sz="900" b="0" dirty="0">
            <a:solidFill>
              <a:schemeClr val="tx1"/>
            </a:solidFill>
          </a:endParaRPr>
        </a:p>
      </dgm:t>
    </dgm:pt>
    <dgm:pt modelId="{391826CB-9C32-46BE-8805-2A4750D93985}" type="parTrans" cxnId="{DE6D6043-D432-4325-8036-6895ACA27586}">
      <dgm:prSet/>
      <dgm:spPr/>
      <dgm:t>
        <a:bodyPr/>
        <a:lstStyle/>
        <a:p>
          <a:endParaRPr lang="en-US"/>
        </a:p>
      </dgm:t>
    </dgm:pt>
    <dgm:pt modelId="{9DA3867D-47B1-4B71-8B0E-2B43A25588F8}" type="sibTrans" cxnId="{DE6D6043-D432-4325-8036-6895ACA27586}">
      <dgm:prSet/>
      <dgm:spPr/>
      <dgm:t>
        <a:bodyPr/>
        <a:lstStyle/>
        <a:p>
          <a:endParaRPr lang="en-US" sz="900">
            <a:solidFill>
              <a:schemeClr val="tx1"/>
            </a:solidFill>
          </a:endParaRPr>
        </a:p>
      </dgm:t>
    </dgm:pt>
    <dgm:pt modelId="{DDF752C9-1ABE-4812-8DA9-A995533CA874}">
      <dgm:prSet phldrT="[Text]" custT="1"/>
      <dgm:spPr/>
      <dgm:t>
        <a:bodyPr/>
        <a:lstStyle/>
        <a:p>
          <a:r>
            <a:rPr lang="en-US" sz="900" b="1" dirty="0">
              <a:solidFill>
                <a:srgbClr val="0097AA"/>
              </a:solidFill>
            </a:rPr>
            <a:t>Geography and </a:t>
          </a:r>
          <a:r>
            <a:rPr lang="en-US" sz="900" b="1" dirty="0" smtClean="0">
              <a:solidFill>
                <a:srgbClr val="0097AA"/>
              </a:solidFill>
            </a:rPr>
            <a:t>History</a:t>
          </a:r>
        </a:p>
        <a:p>
          <a:r>
            <a:rPr lang="en-US" sz="900" b="0" dirty="0" smtClean="0">
              <a:solidFill>
                <a:schemeClr val="tx1"/>
              </a:solidFill>
            </a:rPr>
            <a:t>In Geography, we will be looking at seasonal changes, focusing on observing changes throughout the Autumn season. The children will look at changes to surroundings, trees and animals. </a:t>
          </a:r>
        </a:p>
        <a:p>
          <a:r>
            <a:rPr lang="en-US" sz="900" b="0" dirty="0" smtClean="0">
              <a:solidFill>
                <a:schemeClr val="tx1"/>
              </a:solidFill>
            </a:rPr>
            <a:t>We will also incorporate some field work into our topic, looking at the local environment around our school. </a:t>
          </a:r>
        </a:p>
      </dgm:t>
    </dgm:pt>
    <dgm:pt modelId="{EB175885-75B8-419F-B5A5-67A01844F76B}" type="parTrans" cxnId="{E73FE7A0-69AE-4061-89E2-5DF7B758655C}">
      <dgm:prSet/>
      <dgm:spPr/>
      <dgm:t>
        <a:bodyPr/>
        <a:lstStyle/>
        <a:p>
          <a:endParaRPr lang="en-US"/>
        </a:p>
      </dgm:t>
    </dgm:pt>
    <dgm:pt modelId="{6A8F91EC-98A0-4B82-AFD0-C2234A3F6105}" type="sibTrans" cxnId="{E73FE7A0-69AE-4061-89E2-5DF7B758655C}">
      <dgm:prSet/>
      <dgm:spPr/>
      <dgm:t>
        <a:bodyPr/>
        <a:lstStyle/>
        <a:p>
          <a:endParaRPr lang="en-US" sz="900">
            <a:solidFill>
              <a:schemeClr val="tx1"/>
            </a:solidFill>
          </a:endParaRPr>
        </a:p>
      </dgm:t>
    </dgm:pt>
    <dgm:pt modelId="{4CFAC426-7A29-4A07-BF33-A978597FB86B}">
      <dgm:prSet phldrT="[Text]" custT="1"/>
      <dgm:spPr/>
      <dgm:t>
        <a:bodyPr/>
        <a:lstStyle/>
        <a:p>
          <a:r>
            <a:rPr lang="en-US" sz="900" b="1" dirty="0" smtClean="0">
              <a:solidFill>
                <a:srgbClr val="0097AA"/>
              </a:solidFill>
            </a:rPr>
            <a:t>Science: </a:t>
          </a:r>
        </a:p>
        <a:p>
          <a:r>
            <a:rPr lang="en-GB" sz="900" b="1" u="none" dirty="0" smtClean="0">
              <a:solidFill>
                <a:schemeClr val="tx1"/>
              </a:solidFill>
            </a:rPr>
            <a:t>Let’s Build! - Materials</a:t>
          </a:r>
        </a:p>
        <a:p>
          <a:r>
            <a:rPr lang="en-GB" sz="900" dirty="0" smtClean="0"/>
            <a:t>This half-term, the children explore different materials, such as wood, plastic, fabric and metals. We will identify the properties of different materials and use our knowledge to sort the materials by criteria. </a:t>
          </a:r>
        </a:p>
        <a:p>
          <a:r>
            <a:rPr lang="en-GB" sz="900" dirty="0" smtClean="0"/>
            <a:t>We will carry out experiments to investigate changes in materials and material purposes. </a:t>
          </a:r>
        </a:p>
      </dgm:t>
    </dgm:pt>
    <dgm:pt modelId="{F550DF1D-4E64-4BEC-87D0-CCB7656689D0}" type="parTrans" cxnId="{C7F7C86A-1F13-4C6E-869F-70F04C32ADBF}">
      <dgm:prSet/>
      <dgm:spPr/>
      <dgm:t>
        <a:bodyPr/>
        <a:lstStyle/>
        <a:p>
          <a:endParaRPr lang="en-US"/>
        </a:p>
      </dgm:t>
    </dgm:pt>
    <dgm:pt modelId="{36C81906-18F9-4670-B2CF-474A0D313D5F}" type="sibTrans" cxnId="{C7F7C86A-1F13-4C6E-869F-70F04C32ADBF}">
      <dgm:prSet/>
      <dgm:spPr/>
      <dgm:t>
        <a:bodyPr/>
        <a:lstStyle/>
        <a:p>
          <a:endParaRPr lang="en-US" sz="900">
            <a:solidFill>
              <a:schemeClr val="tx1"/>
            </a:solidFill>
          </a:endParaRPr>
        </a:p>
      </dgm:t>
    </dgm:pt>
    <dgm:pt modelId="{2DE61314-C632-458B-9B09-F2C2721CC639}">
      <dgm:prSet phldrT="[Text]" custT="1"/>
      <dgm:spPr/>
      <dgm:t>
        <a:bodyPr/>
        <a:lstStyle/>
        <a:p>
          <a:r>
            <a:rPr lang="en-US" sz="900" b="1" dirty="0">
              <a:solidFill>
                <a:srgbClr val="0097AA"/>
              </a:solidFill>
            </a:rPr>
            <a:t>Music</a:t>
          </a:r>
        </a:p>
        <a:p>
          <a:r>
            <a:rPr lang="en-US" sz="900" b="0" dirty="0" smtClean="0">
              <a:solidFill>
                <a:schemeClr val="tx1"/>
              </a:solidFill>
            </a:rPr>
            <a:t>Pupils will continue to participate in their weekly music sessions delivered by our peripatetic music teacher. Pupils will explore a range of musical instruments and gain an understanding of musical terminology. </a:t>
          </a:r>
          <a:endParaRPr lang="en-US" sz="900" b="0" dirty="0">
            <a:solidFill>
              <a:schemeClr val="tx1"/>
            </a:solidFill>
          </a:endParaRPr>
        </a:p>
      </dgm:t>
    </dgm:pt>
    <dgm:pt modelId="{3C1EB51D-1AB5-4542-AF4C-B5941FC07178}" type="parTrans" cxnId="{1A223B69-1B1E-40C6-8273-5166D06EAA3F}">
      <dgm:prSet/>
      <dgm:spPr/>
      <dgm:t>
        <a:bodyPr/>
        <a:lstStyle/>
        <a:p>
          <a:endParaRPr lang="en-US"/>
        </a:p>
      </dgm:t>
    </dgm:pt>
    <dgm:pt modelId="{912B3005-6CEB-4B39-BE6E-DA87EE52B747}" type="sibTrans" cxnId="{1A223B69-1B1E-40C6-8273-5166D06EAA3F}">
      <dgm:prSet/>
      <dgm:spPr/>
      <dgm:t>
        <a:bodyPr/>
        <a:lstStyle/>
        <a:p>
          <a:endParaRPr lang="en-US" sz="900">
            <a:solidFill>
              <a:schemeClr val="tx1"/>
            </a:solidFill>
          </a:endParaRPr>
        </a:p>
      </dgm:t>
    </dgm:pt>
    <dgm:pt modelId="{0F910A04-785D-46E6-8F9C-97596BC400B8}">
      <dgm:prSet custT="1"/>
      <dgm:spPr/>
      <dgm:t>
        <a:bodyPr/>
        <a:lstStyle/>
        <a:p>
          <a:r>
            <a:rPr lang="en-US" sz="900" b="1" dirty="0">
              <a:solidFill>
                <a:srgbClr val="0097AA"/>
              </a:solidFill>
            </a:rPr>
            <a:t>Physical Education</a:t>
          </a:r>
        </a:p>
        <a:p>
          <a:r>
            <a:rPr lang="en-US" sz="900" b="0" dirty="0" smtClean="0">
              <a:solidFill>
                <a:schemeClr val="tx1"/>
              </a:solidFill>
            </a:rPr>
            <a:t>This half-term </a:t>
          </a:r>
          <a:r>
            <a:rPr lang="en-US" sz="900" b="0" dirty="0">
              <a:solidFill>
                <a:schemeClr val="tx1"/>
              </a:solidFill>
            </a:rPr>
            <a:t>we will be improving our </a:t>
          </a:r>
          <a:r>
            <a:rPr lang="en-US" sz="900" b="0" dirty="0" smtClean="0">
              <a:solidFill>
                <a:schemeClr val="tx1"/>
              </a:solidFill>
            </a:rPr>
            <a:t>swimming skills </a:t>
          </a:r>
          <a:r>
            <a:rPr lang="en-US" sz="900" b="0" dirty="0">
              <a:solidFill>
                <a:schemeClr val="tx1"/>
              </a:solidFill>
            </a:rPr>
            <a:t>through weekly specialist coaching.</a:t>
          </a:r>
        </a:p>
        <a:p>
          <a:r>
            <a:rPr lang="en-US" sz="900" b="0" dirty="0">
              <a:solidFill>
                <a:schemeClr val="tx1"/>
              </a:solidFill>
            </a:rPr>
            <a:t>We will improve our fitness and wellbeing by undertaking a daily mile as a class.</a:t>
          </a:r>
        </a:p>
        <a:p>
          <a:r>
            <a:rPr lang="en-US" sz="900" b="0" dirty="0">
              <a:solidFill>
                <a:schemeClr val="tx1"/>
              </a:solidFill>
            </a:rPr>
            <a:t>In our PE lessons we will improve </a:t>
          </a:r>
          <a:r>
            <a:rPr lang="en-US" sz="900" b="0" dirty="0" smtClean="0">
              <a:solidFill>
                <a:schemeClr val="tx1"/>
              </a:solidFill>
            </a:rPr>
            <a:t>gross motor skills through using the equipment and playing indoor games. </a:t>
          </a:r>
          <a:endParaRPr lang="en-US" sz="900" b="0" dirty="0">
            <a:solidFill>
              <a:schemeClr val="tx1"/>
            </a:solidFill>
          </a:endParaRPr>
        </a:p>
      </dgm:t>
    </dgm:pt>
    <dgm:pt modelId="{A05B6EEE-3F07-4199-96A2-04764391C12A}" type="parTrans" cxnId="{BEF50A50-2DA4-464A-A52E-4F358906A3B1}">
      <dgm:prSet/>
      <dgm:spPr/>
      <dgm:t>
        <a:bodyPr/>
        <a:lstStyle/>
        <a:p>
          <a:endParaRPr lang="en-US"/>
        </a:p>
      </dgm:t>
    </dgm:pt>
    <dgm:pt modelId="{E3D79F4B-D915-4120-A1E2-FABF0516FEC9}" type="sibTrans" cxnId="{BEF50A50-2DA4-464A-A52E-4F358906A3B1}">
      <dgm:prSet/>
      <dgm:spPr/>
      <dgm:t>
        <a:bodyPr/>
        <a:lstStyle/>
        <a:p>
          <a:endParaRPr lang="en-US" sz="900">
            <a:solidFill>
              <a:schemeClr val="tx1"/>
            </a:solidFill>
          </a:endParaRPr>
        </a:p>
      </dgm:t>
    </dgm:pt>
    <dgm:pt modelId="{6818AC03-59A8-4ED9-93B5-2B2F1CF409A5}">
      <dgm:prSet custT="1"/>
      <dgm:spPr/>
      <dgm:t>
        <a:bodyPr/>
        <a:lstStyle/>
        <a:p>
          <a:r>
            <a:rPr lang="en-US" sz="900" b="1" dirty="0" smtClean="0">
              <a:solidFill>
                <a:srgbClr val="0097AA"/>
              </a:solidFill>
            </a:rPr>
            <a:t>Computing </a:t>
          </a:r>
          <a:endParaRPr lang="en-US" sz="900" b="1" dirty="0">
            <a:solidFill>
              <a:srgbClr val="0097AA"/>
            </a:solidFill>
          </a:endParaRPr>
        </a:p>
        <a:p>
          <a:r>
            <a:rPr lang="en-US" sz="900" b="1" dirty="0" smtClean="0">
              <a:solidFill>
                <a:schemeClr val="tx1"/>
              </a:solidFill>
            </a:rPr>
            <a:t>E-Safety </a:t>
          </a:r>
        </a:p>
        <a:p>
          <a:r>
            <a:rPr lang="en-GB" sz="900" b="0" dirty="0" smtClean="0">
              <a:solidFill>
                <a:schemeClr val="tx1"/>
              </a:solidFill>
            </a:rPr>
            <a:t>During computing time, the children will further their knowledge of how to use technology safely and respectfully. </a:t>
          </a:r>
        </a:p>
        <a:p>
          <a:r>
            <a:rPr lang="en-GB" sz="900" b="0" dirty="0" smtClean="0">
              <a:solidFill>
                <a:schemeClr val="tx1"/>
              </a:solidFill>
            </a:rPr>
            <a:t>They will learn who to speak to for help and support when accessing the internet or other online material. </a:t>
          </a:r>
          <a:endParaRPr lang="en-US" sz="900" b="0" dirty="0">
            <a:solidFill>
              <a:schemeClr val="tx1"/>
            </a:solidFill>
          </a:endParaRPr>
        </a:p>
      </dgm:t>
    </dgm:pt>
    <dgm:pt modelId="{4683F644-6A82-4A6F-A3EA-44C4D6D79610}" type="parTrans" cxnId="{1CE03C97-73D7-4DAD-81AC-8164EA8A50D1}">
      <dgm:prSet/>
      <dgm:spPr/>
      <dgm:t>
        <a:bodyPr/>
        <a:lstStyle/>
        <a:p>
          <a:endParaRPr lang="en-US"/>
        </a:p>
      </dgm:t>
    </dgm:pt>
    <dgm:pt modelId="{558C91F3-89FE-45C0-A026-B27C29C8640F}" type="sibTrans" cxnId="{1CE03C97-73D7-4DAD-81AC-8164EA8A50D1}">
      <dgm:prSet/>
      <dgm:spPr/>
      <dgm:t>
        <a:bodyPr/>
        <a:lstStyle/>
        <a:p>
          <a:endParaRPr lang="en-US" sz="900">
            <a:solidFill>
              <a:schemeClr val="tx1"/>
            </a:solidFill>
          </a:endParaRPr>
        </a:p>
      </dgm:t>
    </dgm:pt>
    <dgm:pt modelId="{4F885301-AA50-41A5-94B3-B37DFDA9CA09}">
      <dgm:prSet custT="1"/>
      <dgm:spPr/>
      <dgm:t>
        <a:bodyPr/>
        <a:lstStyle/>
        <a:p>
          <a:endParaRPr lang="en-US" sz="900" b="1" dirty="0">
            <a:solidFill>
              <a:srgbClr val="0097AA"/>
            </a:solidFill>
          </a:endParaRPr>
        </a:p>
        <a:p>
          <a:r>
            <a:rPr lang="en-US" sz="900" b="1" dirty="0">
              <a:solidFill>
                <a:srgbClr val="0097AA"/>
              </a:solidFill>
            </a:rPr>
            <a:t>SMSC</a:t>
          </a:r>
        </a:p>
        <a:p>
          <a:r>
            <a:rPr lang="en-US" sz="900" b="1" dirty="0">
              <a:solidFill>
                <a:schemeClr val="tx1"/>
              </a:solidFill>
            </a:rPr>
            <a:t>My Community </a:t>
          </a:r>
        </a:p>
        <a:p>
          <a:r>
            <a:rPr lang="en-US" sz="900" b="0" dirty="0">
              <a:solidFill>
                <a:schemeClr val="tx1"/>
              </a:solidFill>
            </a:rPr>
            <a:t>We will be looking at how we can make others in our school community feel valued, cared for, welcomed and included. </a:t>
          </a:r>
        </a:p>
        <a:p>
          <a:r>
            <a:rPr lang="en-US" sz="900" b="1" dirty="0" smtClean="0">
              <a:solidFill>
                <a:schemeClr val="accent1">
                  <a:lumMod val="75000"/>
                </a:schemeClr>
              </a:solidFill>
            </a:rPr>
            <a:t>PSHE </a:t>
          </a:r>
          <a:endParaRPr lang="en-US" sz="900" b="1" dirty="0">
            <a:solidFill>
              <a:schemeClr val="accent1">
                <a:lumMod val="75000"/>
              </a:schemeClr>
            </a:solidFill>
          </a:endParaRPr>
        </a:p>
        <a:p>
          <a:r>
            <a:rPr lang="en-US" sz="900" b="1" dirty="0" smtClean="0">
              <a:solidFill>
                <a:schemeClr val="tx1"/>
              </a:solidFill>
            </a:rPr>
            <a:t>Being Me in My World</a:t>
          </a:r>
          <a:endParaRPr lang="en-US" sz="900" b="1" dirty="0">
            <a:solidFill>
              <a:schemeClr val="tx1"/>
            </a:solidFill>
          </a:endParaRPr>
        </a:p>
        <a:p>
          <a:r>
            <a:rPr lang="en-US" sz="900" b="0" dirty="0" smtClean="0">
              <a:solidFill>
                <a:schemeClr val="tx1"/>
              </a:solidFill>
            </a:rPr>
            <a:t>During our Jigsaw lessons, we will look at self-identity and understanding our feelings and the feelings of others. </a:t>
          </a:r>
          <a:endParaRPr lang="en-US" sz="900" b="1" dirty="0">
            <a:solidFill>
              <a:schemeClr val="tx2">
                <a:lumMod val="75000"/>
                <a:lumOff val="25000"/>
              </a:schemeClr>
            </a:solidFill>
          </a:endParaRPr>
        </a:p>
        <a:p>
          <a:endParaRPr lang="en-US" sz="900" b="1" dirty="0">
            <a:solidFill>
              <a:schemeClr val="tx1"/>
            </a:solidFill>
          </a:endParaRPr>
        </a:p>
      </dgm:t>
    </dgm:pt>
    <dgm:pt modelId="{AA3899C5-953F-435F-B59A-7AE732AA13BF}" type="parTrans" cxnId="{AC40E835-0A71-4D5B-ADC6-EB588E20A3C1}">
      <dgm:prSet/>
      <dgm:spPr/>
      <dgm:t>
        <a:bodyPr/>
        <a:lstStyle/>
        <a:p>
          <a:endParaRPr lang="en-US"/>
        </a:p>
      </dgm:t>
    </dgm:pt>
    <dgm:pt modelId="{AE53B0DE-CFD4-47D6-8CC2-D5719025F760}" type="sibTrans" cxnId="{AC40E835-0A71-4D5B-ADC6-EB588E20A3C1}">
      <dgm:prSet/>
      <dgm:spPr/>
      <dgm:t>
        <a:bodyPr/>
        <a:lstStyle/>
        <a:p>
          <a:endParaRPr lang="en-US"/>
        </a:p>
      </dgm:t>
    </dgm:pt>
    <dgm:pt modelId="{4C5F0B99-A34C-4374-B78B-3934C40A7A73}">
      <dgm:prSet phldrT="[Text]" custT="1"/>
      <dgm:spPr/>
      <dgm:t>
        <a:bodyPr/>
        <a:lstStyle/>
        <a:p>
          <a:pPr lvl="0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dirty="0">
              <a:solidFill>
                <a:srgbClr val="0097AA"/>
              </a:solidFill>
            </a:rPr>
            <a:t>Maths</a:t>
          </a:r>
        </a:p>
        <a:p>
          <a:pPr lvl="0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0" dirty="0" smtClean="0">
              <a:solidFill>
                <a:schemeClr val="tx1"/>
              </a:solidFill>
            </a:rPr>
            <a:t>In </a:t>
          </a:r>
          <a:r>
            <a:rPr lang="en-US" sz="900" b="0" dirty="0" err="1" smtClean="0">
              <a:solidFill>
                <a:schemeClr val="tx1"/>
              </a:solidFill>
            </a:rPr>
            <a:t>Maths</a:t>
          </a:r>
          <a:r>
            <a:rPr lang="en-US" sz="900" b="0" dirty="0" smtClean="0">
              <a:solidFill>
                <a:schemeClr val="tx1"/>
              </a:solidFill>
            </a:rPr>
            <a:t>, we will further our knowledge through a CPA approach (concrete, pictorial and abstract). The children will focus on number, exploring sequencing, ordering and place value. </a:t>
          </a:r>
        </a:p>
        <a:p>
          <a:pPr lvl="0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0" dirty="0" smtClean="0">
              <a:solidFill>
                <a:schemeClr val="tx1"/>
              </a:solidFill>
            </a:rPr>
            <a:t>The children will also explore measurement, looking at and comparing size. </a:t>
          </a:r>
          <a:endParaRPr lang="en-US" sz="900" b="0" dirty="0">
            <a:solidFill>
              <a:schemeClr val="tx1"/>
            </a:solidFill>
          </a:endParaRPr>
        </a:p>
      </dgm:t>
    </dgm:pt>
    <dgm:pt modelId="{B720C287-7BBB-401E-92E8-FAC2473ED481}" type="sibTrans" cxnId="{15ABEDD6-B593-48F5-80B9-E62B1BDC3027}">
      <dgm:prSet/>
      <dgm:spPr/>
      <dgm:t>
        <a:bodyPr/>
        <a:lstStyle/>
        <a:p>
          <a:endParaRPr lang="en-US" sz="900">
            <a:solidFill>
              <a:schemeClr val="tx1"/>
            </a:solidFill>
          </a:endParaRPr>
        </a:p>
      </dgm:t>
    </dgm:pt>
    <dgm:pt modelId="{C7EA0722-BCA7-4CD4-BB34-5DB3ECE4AB53}" type="parTrans" cxnId="{15ABEDD6-B593-48F5-80B9-E62B1BDC3027}">
      <dgm:prSet/>
      <dgm:spPr/>
      <dgm:t>
        <a:bodyPr/>
        <a:lstStyle/>
        <a:p>
          <a:endParaRPr lang="en-US"/>
        </a:p>
      </dgm:t>
    </dgm:pt>
    <dgm:pt modelId="{B66A7DD4-B991-47C6-8BAE-8336CE99C454}">
      <dgm:prSet phldrT="[Text]" custT="1"/>
      <dgm:spPr/>
      <dgm:t>
        <a:bodyPr/>
        <a:lstStyle/>
        <a:p>
          <a:r>
            <a:rPr lang="en-US" sz="900" b="1" dirty="0" smtClean="0">
              <a:solidFill>
                <a:srgbClr val="0097AA"/>
              </a:solidFill>
            </a:rPr>
            <a:t>English</a:t>
          </a:r>
        </a:p>
        <a:p>
          <a:r>
            <a:rPr lang="en-GB" sz="900" b="0" i="0" dirty="0" smtClean="0"/>
            <a:t>During our English lessons, we will explore how to use lists and captions and will read the stories by Jill Murphy, such as ‘Peace at Last’. </a:t>
          </a:r>
        </a:p>
        <a:p>
          <a:r>
            <a:rPr lang="en-GB" sz="900" b="0" i="0" dirty="0" smtClean="0"/>
            <a:t>We will immerses ourselves into some wonderful books, such as ‘We’re Going on a Bear Hunt’ and ‘Little Rabbit Foo </a:t>
          </a:r>
          <a:r>
            <a:rPr lang="en-GB" sz="900" b="0" i="0" dirty="0" err="1" smtClean="0"/>
            <a:t>Foo</a:t>
          </a:r>
          <a:r>
            <a:rPr lang="en-GB" sz="900" b="0" i="0" dirty="0" smtClean="0"/>
            <a:t>’ by the author Michael Rosen; focussing on the repetitive chants and rhymes. </a:t>
          </a:r>
        </a:p>
        <a:p>
          <a:r>
            <a:rPr lang="en-GB" sz="900" b="0" i="0" dirty="0" smtClean="0">
              <a:solidFill>
                <a:schemeClr val="tx1"/>
              </a:solidFill>
            </a:rPr>
            <a:t>The children will develop their writing and reading skills during our sessions and have a focus on letter formation and sentence building. </a:t>
          </a:r>
          <a:endParaRPr lang="en-US" sz="900" b="1" dirty="0" smtClean="0">
            <a:solidFill>
              <a:schemeClr val="tx1"/>
            </a:solidFill>
          </a:endParaRPr>
        </a:p>
      </dgm:t>
    </dgm:pt>
    <dgm:pt modelId="{5E987F45-5918-4B73-A512-575B860A7003}" type="sibTrans" cxnId="{4F110A38-FD2F-4A9B-A8B7-477F24F9B329}">
      <dgm:prSet/>
      <dgm:spPr/>
      <dgm:t>
        <a:bodyPr/>
        <a:lstStyle/>
        <a:p>
          <a:endParaRPr lang="en-US" sz="900">
            <a:solidFill>
              <a:schemeClr val="tx1"/>
            </a:solidFill>
          </a:endParaRPr>
        </a:p>
      </dgm:t>
    </dgm:pt>
    <dgm:pt modelId="{080E7267-320E-4517-8717-533CD81CA480}" type="parTrans" cxnId="{4F110A38-FD2F-4A9B-A8B7-477F24F9B329}">
      <dgm:prSet/>
      <dgm:spPr/>
      <dgm:t>
        <a:bodyPr/>
        <a:lstStyle/>
        <a:p>
          <a:endParaRPr lang="en-US"/>
        </a:p>
      </dgm:t>
    </dgm:pt>
    <dgm:pt modelId="{560A70B2-BDC9-4B90-BA9C-B23E1BDFD4DA}" type="pres">
      <dgm:prSet presAssocID="{CC56BCCD-790F-44C1-9C03-C277F27F8A22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642C2CA9-522C-4A29-B359-1ECA2B68FC2E}" type="pres">
      <dgm:prSet presAssocID="{BBEFBD0F-069C-43BD-ABCF-78A4CBF8DE8C}" presName="compNode" presStyleCnt="0"/>
      <dgm:spPr/>
    </dgm:pt>
    <dgm:pt modelId="{058FB7B9-7640-4B21-8D34-7D480E4D2E9C}" type="pres">
      <dgm:prSet presAssocID="{BBEFBD0F-069C-43BD-ABCF-78A4CBF8DE8C}" presName="dummyConnPt" presStyleCnt="0"/>
      <dgm:spPr/>
    </dgm:pt>
    <dgm:pt modelId="{737BE8E5-2EFF-40C2-AE5A-F004BB23B17C}" type="pres">
      <dgm:prSet presAssocID="{BBEFBD0F-069C-43BD-ABCF-78A4CBF8DE8C}" presName="node" presStyleLbl="node1" presStyleIdx="0" presStyleCnt="11" custScaleX="325108" custScaleY="221543" custLinFactNeighborX="8547" custLinFactNeighborY="-8409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450402-8D22-49FF-9410-8647E929B847}" type="pres">
      <dgm:prSet presAssocID="{AE01D6E8-4FEF-40D5-990C-756D26B93C5C}" presName="sibTrans" presStyleLbl="bgSibTrans2D1" presStyleIdx="0" presStyleCnt="10"/>
      <dgm:spPr/>
      <dgm:t>
        <a:bodyPr/>
        <a:lstStyle/>
        <a:p>
          <a:endParaRPr lang="en-US"/>
        </a:p>
      </dgm:t>
    </dgm:pt>
    <dgm:pt modelId="{484CC176-EA4F-4EBF-961B-4E0F71C71B1A}" type="pres">
      <dgm:prSet presAssocID="{8A4B20FE-00A6-41C5-B16E-6B2283ABFD18}" presName="compNode" presStyleCnt="0"/>
      <dgm:spPr/>
    </dgm:pt>
    <dgm:pt modelId="{4CD1B9FA-A5F7-435A-B6C2-C42067CE666D}" type="pres">
      <dgm:prSet presAssocID="{8A4B20FE-00A6-41C5-B16E-6B2283ABFD18}" presName="dummyConnPt" presStyleCnt="0"/>
      <dgm:spPr/>
    </dgm:pt>
    <dgm:pt modelId="{B67912F7-284C-436C-B23B-AD7926991C69}" type="pres">
      <dgm:prSet presAssocID="{8A4B20FE-00A6-41C5-B16E-6B2283ABFD18}" presName="node" presStyleLbl="node1" presStyleIdx="1" presStyleCnt="11" custScaleX="329709" custScaleY="186543" custLinFactNeighborX="11454" custLinFactNeighborY="29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B3CCB3-902D-4956-BC85-F7D2BE4276D7}" type="pres">
      <dgm:prSet presAssocID="{AB6510D7-D60F-41FF-B38C-D2883C85CD05}" presName="sibTrans" presStyleLbl="bgSibTrans2D1" presStyleIdx="1" presStyleCnt="10"/>
      <dgm:spPr/>
      <dgm:t>
        <a:bodyPr/>
        <a:lstStyle/>
        <a:p>
          <a:endParaRPr lang="en-US"/>
        </a:p>
      </dgm:t>
    </dgm:pt>
    <dgm:pt modelId="{97B81901-7545-4066-BB22-B25E207DBD2D}" type="pres">
      <dgm:prSet presAssocID="{B66A7DD4-B991-47C6-8BAE-8336CE99C454}" presName="compNode" presStyleCnt="0"/>
      <dgm:spPr/>
    </dgm:pt>
    <dgm:pt modelId="{63B930B3-D532-41DD-A0BB-9ACBFEAC2447}" type="pres">
      <dgm:prSet presAssocID="{B66A7DD4-B991-47C6-8BAE-8336CE99C454}" presName="dummyConnPt" presStyleCnt="0"/>
      <dgm:spPr/>
    </dgm:pt>
    <dgm:pt modelId="{F2B9646F-F781-4715-917A-8B4EF3718FD4}" type="pres">
      <dgm:prSet presAssocID="{B66A7DD4-B991-47C6-8BAE-8336CE99C454}" presName="node" presStyleLbl="node1" presStyleIdx="2" presStyleCnt="11" custScaleX="332256" custScaleY="284882" custLinFactNeighborX="11013" custLinFactNeighborY="-524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33D01A-BC95-44E3-A1B1-DBF604775A0F}" type="pres">
      <dgm:prSet presAssocID="{5E987F45-5918-4B73-A512-575B860A7003}" presName="sibTrans" presStyleLbl="bgSibTrans2D1" presStyleIdx="2" presStyleCnt="10"/>
      <dgm:spPr/>
      <dgm:t>
        <a:bodyPr/>
        <a:lstStyle/>
        <a:p>
          <a:endParaRPr lang="en-US"/>
        </a:p>
      </dgm:t>
    </dgm:pt>
    <dgm:pt modelId="{AAD8020A-DDA3-45D6-9C51-DFFF490CEB28}" type="pres">
      <dgm:prSet presAssocID="{4C5F0B99-A34C-4374-B78B-3934C40A7A73}" presName="compNode" presStyleCnt="0"/>
      <dgm:spPr/>
    </dgm:pt>
    <dgm:pt modelId="{5807D32F-843A-4C47-8E5B-74DEE906A362}" type="pres">
      <dgm:prSet presAssocID="{4C5F0B99-A34C-4374-B78B-3934C40A7A73}" presName="dummyConnPt" presStyleCnt="0"/>
      <dgm:spPr/>
    </dgm:pt>
    <dgm:pt modelId="{A0C2B5D1-509F-4BF1-8000-30E411FAE9B5}" type="pres">
      <dgm:prSet presAssocID="{4C5F0B99-A34C-4374-B78B-3934C40A7A73}" presName="node" presStyleLbl="node1" presStyleIdx="3" presStyleCnt="11" custScaleX="323328" custScaleY="183120" custLinFactNeighborX="10787" custLinFactNeighborY="-37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670848-BD00-470F-BEBC-2CED6AA21EE5}" type="pres">
      <dgm:prSet presAssocID="{B720C287-7BBB-401E-92E8-FAC2473ED481}" presName="sibTrans" presStyleLbl="bgSibTrans2D1" presStyleIdx="3" presStyleCnt="10"/>
      <dgm:spPr/>
      <dgm:t>
        <a:bodyPr/>
        <a:lstStyle/>
        <a:p>
          <a:endParaRPr lang="en-US"/>
        </a:p>
      </dgm:t>
    </dgm:pt>
    <dgm:pt modelId="{D9895DAB-980A-4258-808C-BD82FBD5DD9D}" type="pres">
      <dgm:prSet presAssocID="{3C6B1A02-5ECD-4B9B-B839-ACAA2254D035}" presName="compNode" presStyleCnt="0"/>
      <dgm:spPr/>
    </dgm:pt>
    <dgm:pt modelId="{9BFC18AE-F07E-40E3-B5F0-10E8C96C51F9}" type="pres">
      <dgm:prSet presAssocID="{3C6B1A02-5ECD-4B9B-B839-ACAA2254D035}" presName="dummyConnPt" presStyleCnt="0"/>
      <dgm:spPr/>
    </dgm:pt>
    <dgm:pt modelId="{4A5C28CF-7338-4AA0-AAC5-464BBA8B351E}" type="pres">
      <dgm:prSet presAssocID="{3C6B1A02-5ECD-4B9B-B839-ACAA2254D035}" presName="node" presStyleLbl="node1" presStyleIdx="4" presStyleCnt="11" custScaleX="286163" custScaleY="217281" custLinFactNeighborX="2265" custLinFactNeighborY="-34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F3AAF6-D7D1-4B4B-A4D3-FC7AF7C13AC5}" type="pres">
      <dgm:prSet presAssocID="{9DA3867D-47B1-4B71-8B0E-2B43A25588F8}" presName="sibTrans" presStyleLbl="bgSibTrans2D1" presStyleIdx="4" presStyleCnt="10"/>
      <dgm:spPr/>
      <dgm:t>
        <a:bodyPr/>
        <a:lstStyle/>
        <a:p>
          <a:endParaRPr lang="en-US"/>
        </a:p>
      </dgm:t>
    </dgm:pt>
    <dgm:pt modelId="{323D727B-A37F-4533-A5B1-960E878BD295}" type="pres">
      <dgm:prSet presAssocID="{DDF752C9-1ABE-4812-8DA9-A995533CA874}" presName="compNode" presStyleCnt="0"/>
      <dgm:spPr/>
    </dgm:pt>
    <dgm:pt modelId="{642BBA17-FF67-4C4B-834A-A94F35B382EA}" type="pres">
      <dgm:prSet presAssocID="{DDF752C9-1ABE-4812-8DA9-A995533CA874}" presName="dummyConnPt" presStyleCnt="0"/>
      <dgm:spPr/>
    </dgm:pt>
    <dgm:pt modelId="{7D6A6547-1D74-4A25-B708-6A2B867173AD}" type="pres">
      <dgm:prSet presAssocID="{DDF752C9-1ABE-4812-8DA9-A995533CA874}" presName="node" presStyleLbl="node1" presStyleIdx="5" presStyleCnt="11" custScaleX="290115" custScaleY="213533" custLinFactNeighborX="2331" custLinFactNeighborY="-105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4DE505-84D7-47A5-9652-B7B690FD2588}" type="pres">
      <dgm:prSet presAssocID="{6A8F91EC-98A0-4B82-AFD0-C2234A3F6105}" presName="sibTrans" presStyleLbl="bgSibTrans2D1" presStyleIdx="5" presStyleCnt="10"/>
      <dgm:spPr/>
      <dgm:t>
        <a:bodyPr/>
        <a:lstStyle/>
        <a:p>
          <a:endParaRPr lang="en-US"/>
        </a:p>
      </dgm:t>
    </dgm:pt>
    <dgm:pt modelId="{4A589627-755F-4C7F-A282-BCE7C2FE78DF}" type="pres">
      <dgm:prSet presAssocID="{4CFAC426-7A29-4A07-BF33-A978597FB86B}" presName="compNode" presStyleCnt="0"/>
      <dgm:spPr/>
    </dgm:pt>
    <dgm:pt modelId="{69A5D454-9F58-4D85-AC8B-08A4E59EC655}" type="pres">
      <dgm:prSet presAssocID="{4CFAC426-7A29-4A07-BF33-A978597FB86B}" presName="dummyConnPt" presStyleCnt="0"/>
      <dgm:spPr/>
    </dgm:pt>
    <dgm:pt modelId="{E6E5AE55-4FA2-4D5B-914B-31EC1E964D19}" type="pres">
      <dgm:prSet presAssocID="{4CFAC426-7A29-4A07-BF33-A978597FB86B}" presName="node" presStyleLbl="node1" presStyleIdx="6" presStyleCnt="11" custScaleX="284389" custScaleY="226521" custLinFactNeighborX="3818" custLinFactNeighborY="-213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5D7ADF-E7E8-4B13-B26E-6C129788DDF0}" type="pres">
      <dgm:prSet presAssocID="{36C81906-18F9-4670-B2CF-474A0D313D5F}" presName="sibTrans" presStyleLbl="bgSibTrans2D1" presStyleIdx="6" presStyleCnt="10"/>
      <dgm:spPr/>
      <dgm:t>
        <a:bodyPr/>
        <a:lstStyle/>
        <a:p>
          <a:endParaRPr lang="en-US"/>
        </a:p>
      </dgm:t>
    </dgm:pt>
    <dgm:pt modelId="{E2DF43B2-F142-48C7-93B0-79E66404F648}" type="pres">
      <dgm:prSet presAssocID="{2DE61314-C632-458B-9B09-F2C2721CC639}" presName="compNode" presStyleCnt="0"/>
      <dgm:spPr/>
    </dgm:pt>
    <dgm:pt modelId="{C6BBFC7F-4E44-404D-8AC8-C7C69D7BFAD4}" type="pres">
      <dgm:prSet presAssocID="{2DE61314-C632-458B-9B09-F2C2721CC639}" presName="dummyConnPt" presStyleCnt="0"/>
      <dgm:spPr/>
    </dgm:pt>
    <dgm:pt modelId="{3DA4FCE0-F8A7-41A0-AA61-003EA7EDE980}" type="pres">
      <dgm:prSet presAssocID="{2DE61314-C632-458B-9B09-F2C2721CC639}" presName="node" presStyleLbl="node1" presStyleIdx="7" presStyleCnt="11" custScaleX="285980" custScaleY="161371" custLinFactNeighborX="2205" custLinFactNeighborY="-204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184DC6-0BC1-4B29-B2B4-61397F1B288A}" type="pres">
      <dgm:prSet presAssocID="{912B3005-6CEB-4B39-BE6E-DA87EE52B747}" presName="sibTrans" presStyleLbl="bgSibTrans2D1" presStyleIdx="7" presStyleCnt="10"/>
      <dgm:spPr/>
      <dgm:t>
        <a:bodyPr/>
        <a:lstStyle/>
        <a:p>
          <a:endParaRPr lang="en-US"/>
        </a:p>
      </dgm:t>
    </dgm:pt>
    <dgm:pt modelId="{E305EE2F-9087-4C17-9F0A-A042DA59BF21}" type="pres">
      <dgm:prSet presAssocID="{0F910A04-785D-46E6-8F9C-97596BC400B8}" presName="compNode" presStyleCnt="0"/>
      <dgm:spPr/>
    </dgm:pt>
    <dgm:pt modelId="{B6E0D8EB-57BC-4CA8-AEC1-33FC674DD25D}" type="pres">
      <dgm:prSet presAssocID="{0F910A04-785D-46E6-8F9C-97596BC400B8}" presName="dummyConnPt" presStyleCnt="0"/>
      <dgm:spPr/>
    </dgm:pt>
    <dgm:pt modelId="{1AF8EB71-F2EE-44B9-B4A9-489BCBCFBBE9}" type="pres">
      <dgm:prSet presAssocID="{0F910A04-785D-46E6-8F9C-97596BC400B8}" presName="node" presStyleLbl="node1" presStyleIdx="8" presStyleCnt="11" custScaleX="273764" custScaleY="291765" custLinFactNeighborX="-7086" custLinFactNeighborY="-204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9415F9-E713-4359-A342-5B48F05F647E}" type="pres">
      <dgm:prSet presAssocID="{E3D79F4B-D915-4120-A1E2-FABF0516FEC9}" presName="sibTrans" presStyleLbl="bgSibTrans2D1" presStyleIdx="8" presStyleCnt="10"/>
      <dgm:spPr/>
      <dgm:t>
        <a:bodyPr/>
        <a:lstStyle/>
        <a:p>
          <a:endParaRPr lang="en-US"/>
        </a:p>
      </dgm:t>
    </dgm:pt>
    <dgm:pt modelId="{FE01F4E2-FF96-4C59-BF67-AEF50ACCC6AE}" type="pres">
      <dgm:prSet presAssocID="{6818AC03-59A8-4ED9-93B5-2B2F1CF409A5}" presName="compNode" presStyleCnt="0"/>
      <dgm:spPr/>
    </dgm:pt>
    <dgm:pt modelId="{E6B040CA-A767-4468-92E4-BFE2868F0E95}" type="pres">
      <dgm:prSet presAssocID="{6818AC03-59A8-4ED9-93B5-2B2F1CF409A5}" presName="dummyConnPt" presStyleCnt="0"/>
      <dgm:spPr/>
    </dgm:pt>
    <dgm:pt modelId="{C95CF7B2-F9D6-4D90-B8FC-7229F4D2A0DD}" type="pres">
      <dgm:prSet presAssocID="{6818AC03-59A8-4ED9-93B5-2B2F1CF409A5}" presName="node" presStyleLbl="node1" presStyleIdx="9" presStyleCnt="11" custScaleX="265047" custScaleY="221628" custLinFactNeighborX="-5574" custLinFactNeighborY="-2173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E651E9-E4C5-45FA-9275-174EB9852B6E}" type="pres">
      <dgm:prSet presAssocID="{558C91F3-89FE-45C0-A026-B27C29C8640F}" presName="sibTrans" presStyleLbl="bgSibTrans2D1" presStyleIdx="9" presStyleCnt="10"/>
      <dgm:spPr/>
      <dgm:t>
        <a:bodyPr/>
        <a:lstStyle/>
        <a:p>
          <a:endParaRPr lang="en-US"/>
        </a:p>
      </dgm:t>
    </dgm:pt>
    <dgm:pt modelId="{57D2F108-F9C6-4A2E-BDA3-DA2C727018AF}" type="pres">
      <dgm:prSet presAssocID="{4F885301-AA50-41A5-94B3-B37DFDA9CA09}" presName="compNode" presStyleCnt="0"/>
      <dgm:spPr/>
    </dgm:pt>
    <dgm:pt modelId="{F1E70692-4BDF-43BF-A177-25E7DA8A30D2}" type="pres">
      <dgm:prSet presAssocID="{4F885301-AA50-41A5-94B3-B37DFDA9CA09}" presName="dummyConnPt" presStyleCnt="0"/>
      <dgm:spPr/>
    </dgm:pt>
    <dgm:pt modelId="{F25B5B47-D685-4C56-A895-EBB63ADFE339}" type="pres">
      <dgm:prSet presAssocID="{4F885301-AA50-41A5-94B3-B37DFDA9CA09}" presName="node" presStyleLbl="node1" presStyleIdx="10" presStyleCnt="11" custScaleX="277233" custScaleY="358604" custLinFactNeighborX="217" custLinFactNeighborY="-305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4C82F56-A685-418A-9679-526C951AF263}" type="presOf" srcId="{BBEFBD0F-069C-43BD-ABCF-78A4CBF8DE8C}" destId="{737BE8E5-2EFF-40C2-AE5A-F004BB23B17C}" srcOrd="0" destOrd="0" presId="urn:microsoft.com/office/officeart/2005/8/layout/bProcess4"/>
    <dgm:cxn modelId="{A583823F-A0AD-42FD-BB2F-B8B5AF81630F}" type="presOf" srcId="{DDF752C9-1ABE-4812-8DA9-A995533CA874}" destId="{7D6A6547-1D74-4A25-B708-6A2B867173AD}" srcOrd="0" destOrd="0" presId="urn:microsoft.com/office/officeart/2005/8/layout/bProcess4"/>
    <dgm:cxn modelId="{ECE14837-EB3D-4EEB-9B4F-44A75807D46C}" type="presOf" srcId="{B720C287-7BBB-401E-92E8-FAC2473ED481}" destId="{BB670848-BD00-470F-BEBC-2CED6AA21EE5}" srcOrd="0" destOrd="0" presId="urn:microsoft.com/office/officeart/2005/8/layout/bProcess4"/>
    <dgm:cxn modelId="{53864056-42E7-456D-AD5D-7FB07B7C8DC6}" srcId="{CC56BCCD-790F-44C1-9C03-C277F27F8A22}" destId="{8A4B20FE-00A6-41C5-B16E-6B2283ABFD18}" srcOrd="1" destOrd="0" parTransId="{11CAFA62-8981-4CF7-B4CA-F9018D67B303}" sibTransId="{AB6510D7-D60F-41FF-B38C-D2883C85CD05}"/>
    <dgm:cxn modelId="{A323CEF5-E6CB-4C91-8DC6-CFDFD1E8ACC3}" type="presOf" srcId="{0F910A04-785D-46E6-8F9C-97596BC400B8}" destId="{1AF8EB71-F2EE-44B9-B4A9-489BCBCFBBE9}" srcOrd="0" destOrd="0" presId="urn:microsoft.com/office/officeart/2005/8/layout/bProcess4"/>
    <dgm:cxn modelId="{4F110A38-FD2F-4A9B-A8B7-477F24F9B329}" srcId="{CC56BCCD-790F-44C1-9C03-C277F27F8A22}" destId="{B66A7DD4-B991-47C6-8BAE-8336CE99C454}" srcOrd="2" destOrd="0" parTransId="{080E7267-320E-4517-8717-533CD81CA480}" sibTransId="{5E987F45-5918-4B73-A512-575B860A7003}"/>
    <dgm:cxn modelId="{4A01B22E-4625-4B86-8EE7-5C11CD261825}" type="presOf" srcId="{558C91F3-89FE-45C0-A026-B27C29C8640F}" destId="{90E651E9-E4C5-45FA-9275-174EB9852B6E}" srcOrd="0" destOrd="0" presId="urn:microsoft.com/office/officeart/2005/8/layout/bProcess4"/>
    <dgm:cxn modelId="{B65DEF2F-43A4-4E1D-AC2F-860213350A79}" type="presOf" srcId="{8A4B20FE-00A6-41C5-B16E-6B2283ABFD18}" destId="{B67912F7-284C-436C-B23B-AD7926991C69}" srcOrd="0" destOrd="0" presId="urn:microsoft.com/office/officeart/2005/8/layout/bProcess4"/>
    <dgm:cxn modelId="{7202676D-1A91-4BCB-9A09-194454E2AB13}" type="presOf" srcId="{6818AC03-59A8-4ED9-93B5-2B2F1CF409A5}" destId="{C95CF7B2-F9D6-4D90-B8FC-7229F4D2A0DD}" srcOrd="0" destOrd="0" presId="urn:microsoft.com/office/officeart/2005/8/layout/bProcess4"/>
    <dgm:cxn modelId="{1CE03C97-73D7-4DAD-81AC-8164EA8A50D1}" srcId="{CC56BCCD-790F-44C1-9C03-C277F27F8A22}" destId="{6818AC03-59A8-4ED9-93B5-2B2F1CF409A5}" srcOrd="9" destOrd="0" parTransId="{4683F644-6A82-4A6F-A3EA-44C4D6D79610}" sibTransId="{558C91F3-89FE-45C0-A026-B27C29C8640F}"/>
    <dgm:cxn modelId="{1A223B69-1B1E-40C6-8273-5166D06EAA3F}" srcId="{CC56BCCD-790F-44C1-9C03-C277F27F8A22}" destId="{2DE61314-C632-458B-9B09-F2C2721CC639}" srcOrd="7" destOrd="0" parTransId="{3C1EB51D-1AB5-4542-AF4C-B5941FC07178}" sibTransId="{912B3005-6CEB-4B39-BE6E-DA87EE52B747}"/>
    <dgm:cxn modelId="{C7F7C86A-1F13-4C6E-869F-70F04C32ADBF}" srcId="{CC56BCCD-790F-44C1-9C03-C277F27F8A22}" destId="{4CFAC426-7A29-4A07-BF33-A978597FB86B}" srcOrd="6" destOrd="0" parTransId="{F550DF1D-4E64-4BEC-87D0-CCB7656689D0}" sibTransId="{36C81906-18F9-4670-B2CF-474A0D313D5F}"/>
    <dgm:cxn modelId="{AC40E835-0A71-4D5B-ADC6-EB588E20A3C1}" srcId="{CC56BCCD-790F-44C1-9C03-C277F27F8A22}" destId="{4F885301-AA50-41A5-94B3-B37DFDA9CA09}" srcOrd="10" destOrd="0" parTransId="{AA3899C5-953F-435F-B59A-7AE732AA13BF}" sibTransId="{AE53B0DE-CFD4-47D6-8CC2-D5719025F760}"/>
    <dgm:cxn modelId="{DE6D6043-D432-4325-8036-6895ACA27586}" srcId="{CC56BCCD-790F-44C1-9C03-C277F27F8A22}" destId="{3C6B1A02-5ECD-4B9B-B839-ACAA2254D035}" srcOrd="4" destOrd="0" parTransId="{391826CB-9C32-46BE-8805-2A4750D93985}" sibTransId="{9DA3867D-47B1-4B71-8B0E-2B43A25588F8}"/>
    <dgm:cxn modelId="{17BFE2AA-8109-4EEE-A6E1-D4F844BC18BB}" type="presOf" srcId="{AE01D6E8-4FEF-40D5-990C-756D26B93C5C}" destId="{72450402-8D22-49FF-9410-8647E929B847}" srcOrd="0" destOrd="0" presId="urn:microsoft.com/office/officeart/2005/8/layout/bProcess4"/>
    <dgm:cxn modelId="{9409513D-B79E-490A-BFEA-6827553B2C50}" type="presOf" srcId="{6A8F91EC-98A0-4B82-AFD0-C2234A3F6105}" destId="{0E4DE505-84D7-47A5-9652-B7B690FD2588}" srcOrd="0" destOrd="0" presId="urn:microsoft.com/office/officeart/2005/8/layout/bProcess4"/>
    <dgm:cxn modelId="{102A46E4-F631-434F-9057-A7DE3DF4D1AB}" type="presOf" srcId="{36C81906-18F9-4670-B2CF-474A0D313D5F}" destId="{3B5D7ADF-E7E8-4B13-B26E-6C129788DDF0}" srcOrd="0" destOrd="0" presId="urn:microsoft.com/office/officeart/2005/8/layout/bProcess4"/>
    <dgm:cxn modelId="{9C7672FE-D627-4D60-8ECE-DC695F3C9FB4}" type="presOf" srcId="{5E987F45-5918-4B73-A512-575B860A7003}" destId="{A533D01A-BC95-44E3-A1B1-DBF604775A0F}" srcOrd="0" destOrd="0" presId="urn:microsoft.com/office/officeart/2005/8/layout/bProcess4"/>
    <dgm:cxn modelId="{83E6E43B-F29D-4D7C-BCB8-328DDA18126F}" type="presOf" srcId="{AB6510D7-D60F-41FF-B38C-D2883C85CD05}" destId="{2BB3CCB3-902D-4956-BC85-F7D2BE4276D7}" srcOrd="0" destOrd="0" presId="urn:microsoft.com/office/officeart/2005/8/layout/bProcess4"/>
    <dgm:cxn modelId="{5700CB85-A2C9-4D94-8696-A1E8B1584812}" srcId="{CC56BCCD-790F-44C1-9C03-C277F27F8A22}" destId="{BBEFBD0F-069C-43BD-ABCF-78A4CBF8DE8C}" srcOrd="0" destOrd="0" parTransId="{2B839585-80A8-475F-ACA3-F6F0446B131E}" sibTransId="{AE01D6E8-4FEF-40D5-990C-756D26B93C5C}"/>
    <dgm:cxn modelId="{15ABEDD6-B593-48F5-80B9-E62B1BDC3027}" srcId="{CC56BCCD-790F-44C1-9C03-C277F27F8A22}" destId="{4C5F0B99-A34C-4374-B78B-3934C40A7A73}" srcOrd="3" destOrd="0" parTransId="{C7EA0722-BCA7-4CD4-BB34-5DB3ECE4AB53}" sibTransId="{B720C287-7BBB-401E-92E8-FAC2473ED481}"/>
    <dgm:cxn modelId="{E73FE7A0-69AE-4061-89E2-5DF7B758655C}" srcId="{CC56BCCD-790F-44C1-9C03-C277F27F8A22}" destId="{DDF752C9-1ABE-4812-8DA9-A995533CA874}" srcOrd="5" destOrd="0" parTransId="{EB175885-75B8-419F-B5A5-67A01844F76B}" sibTransId="{6A8F91EC-98A0-4B82-AFD0-C2234A3F6105}"/>
    <dgm:cxn modelId="{5A0C92B3-A7BB-4D12-A2B6-18FA55712DAA}" type="presOf" srcId="{912B3005-6CEB-4B39-BE6E-DA87EE52B747}" destId="{1D184DC6-0BC1-4B29-B2B4-61397F1B288A}" srcOrd="0" destOrd="0" presId="urn:microsoft.com/office/officeart/2005/8/layout/bProcess4"/>
    <dgm:cxn modelId="{EBF41166-0EFF-45FD-B9AE-7599E5009FFB}" type="presOf" srcId="{E3D79F4B-D915-4120-A1E2-FABF0516FEC9}" destId="{7D9415F9-E713-4359-A342-5B48F05F647E}" srcOrd="0" destOrd="0" presId="urn:microsoft.com/office/officeart/2005/8/layout/bProcess4"/>
    <dgm:cxn modelId="{BEF50A50-2DA4-464A-A52E-4F358906A3B1}" srcId="{CC56BCCD-790F-44C1-9C03-C277F27F8A22}" destId="{0F910A04-785D-46E6-8F9C-97596BC400B8}" srcOrd="8" destOrd="0" parTransId="{A05B6EEE-3F07-4199-96A2-04764391C12A}" sibTransId="{E3D79F4B-D915-4120-A1E2-FABF0516FEC9}"/>
    <dgm:cxn modelId="{540B87D5-D6EB-4F03-9D31-388BA7B8EDB9}" type="presOf" srcId="{B66A7DD4-B991-47C6-8BAE-8336CE99C454}" destId="{F2B9646F-F781-4715-917A-8B4EF3718FD4}" srcOrd="0" destOrd="0" presId="urn:microsoft.com/office/officeart/2005/8/layout/bProcess4"/>
    <dgm:cxn modelId="{C06FDCAE-68E9-4009-A996-E6B840AC5B9A}" type="presOf" srcId="{CC56BCCD-790F-44C1-9C03-C277F27F8A22}" destId="{560A70B2-BDC9-4B90-BA9C-B23E1BDFD4DA}" srcOrd="0" destOrd="0" presId="urn:microsoft.com/office/officeart/2005/8/layout/bProcess4"/>
    <dgm:cxn modelId="{96FC1C53-F4B5-4805-B8EF-7E5204FB98BE}" type="presOf" srcId="{4C5F0B99-A34C-4374-B78B-3934C40A7A73}" destId="{A0C2B5D1-509F-4BF1-8000-30E411FAE9B5}" srcOrd="0" destOrd="0" presId="urn:microsoft.com/office/officeart/2005/8/layout/bProcess4"/>
    <dgm:cxn modelId="{546738FA-4EC3-4AB7-8F47-BBDDD696B21E}" type="presOf" srcId="{4CFAC426-7A29-4A07-BF33-A978597FB86B}" destId="{E6E5AE55-4FA2-4D5B-914B-31EC1E964D19}" srcOrd="0" destOrd="0" presId="urn:microsoft.com/office/officeart/2005/8/layout/bProcess4"/>
    <dgm:cxn modelId="{F9CD7429-9700-4CCD-88E1-ABDB564DCA47}" type="presOf" srcId="{9DA3867D-47B1-4B71-8B0E-2B43A25588F8}" destId="{CCF3AAF6-D7D1-4B4B-A4D3-FC7AF7C13AC5}" srcOrd="0" destOrd="0" presId="urn:microsoft.com/office/officeart/2005/8/layout/bProcess4"/>
    <dgm:cxn modelId="{1FD16F06-2098-48D1-AB07-6952C071E642}" type="presOf" srcId="{2DE61314-C632-458B-9B09-F2C2721CC639}" destId="{3DA4FCE0-F8A7-41A0-AA61-003EA7EDE980}" srcOrd="0" destOrd="0" presId="urn:microsoft.com/office/officeart/2005/8/layout/bProcess4"/>
    <dgm:cxn modelId="{A19A4056-1B32-41D6-AF35-BEA239914EFC}" type="presOf" srcId="{3C6B1A02-5ECD-4B9B-B839-ACAA2254D035}" destId="{4A5C28CF-7338-4AA0-AAC5-464BBA8B351E}" srcOrd="0" destOrd="0" presId="urn:microsoft.com/office/officeart/2005/8/layout/bProcess4"/>
    <dgm:cxn modelId="{8A657156-ACDD-4DEF-8B69-3B4A8CA438BF}" type="presOf" srcId="{4F885301-AA50-41A5-94B3-B37DFDA9CA09}" destId="{F25B5B47-D685-4C56-A895-EBB63ADFE339}" srcOrd="0" destOrd="0" presId="urn:microsoft.com/office/officeart/2005/8/layout/bProcess4"/>
    <dgm:cxn modelId="{B74146E2-BAC6-4895-99AC-348EA908F138}" type="presParOf" srcId="{560A70B2-BDC9-4B90-BA9C-B23E1BDFD4DA}" destId="{642C2CA9-522C-4A29-B359-1ECA2B68FC2E}" srcOrd="0" destOrd="0" presId="urn:microsoft.com/office/officeart/2005/8/layout/bProcess4"/>
    <dgm:cxn modelId="{A7754696-25A6-430D-873A-D5BF52C17112}" type="presParOf" srcId="{642C2CA9-522C-4A29-B359-1ECA2B68FC2E}" destId="{058FB7B9-7640-4B21-8D34-7D480E4D2E9C}" srcOrd="0" destOrd="0" presId="urn:microsoft.com/office/officeart/2005/8/layout/bProcess4"/>
    <dgm:cxn modelId="{16952C98-8336-4391-A99A-8B868B1ADFC5}" type="presParOf" srcId="{642C2CA9-522C-4A29-B359-1ECA2B68FC2E}" destId="{737BE8E5-2EFF-40C2-AE5A-F004BB23B17C}" srcOrd="1" destOrd="0" presId="urn:microsoft.com/office/officeart/2005/8/layout/bProcess4"/>
    <dgm:cxn modelId="{A7285D5C-A879-418A-A92B-46543883A681}" type="presParOf" srcId="{560A70B2-BDC9-4B90-BA9C-B23E1BDFD4DA}" destId="{72450402-8D22-49FF-9410-8647E929B847}" srcOrd="1" destOrd="0" presId="urn:microsoft.com/office/officeart/2005/8/layout/bProcess4"/>
    <dgm:cxn modelId="{1F657C15-BFB7-4A4F-A223-068E9E2264FC}" type="presParOf" srcId="{560A70B2-BDC9-4B90-BA9C-B23E1BDFD4DA}" destId="{484CC176-EA4F-4EBF-961B-4E0F71C71B1A}" srcOrd="2" destOrd="0" presId="urn:microsoft.com/office/officeart/2005/8/layout/bProcess4"/>
    <dgm:cxn modelId="{D7CBB2AB-2DAE-4AE6-B69A-119E284141D1}" type="presParOf" srcId="{484CC176-EA4F-4EBF-961B-4E0F71C71B1A}" destId="{4CD1B9FA-A5F7-435A-B6C2-C42067CE666D}" srcOrd="0" destOrd="0" presId="urn:microsoft.com/office/officeart/2005/8/layout/bProcess4"/>
    <dgm:cxn modelId="{ADFA4F63-320A-4538-919C-E8533D87B2DE}" type="presParOf" srcId="{484CC176-EA4F-4EBF-961B-4E0F71C71B1A}" destId="{B67912F7-284C-436C-B23B-AD7926991C69}" srcOrd="1" destOrd="0" presId="urn:microsoft.com/office/officeart/2005/8/layout/bProcess4"/>
    <dgm:cxn modelId="{50A24827-DD4C-44D2-B599-088C92437802}" type="presParOf" srcId="{560A70B2-BDC9-4B90-BA9C-B23E1BDFD4DA}" destId="{2BB3CCB3-902D-4956-BC85-F7D2BE4276D7}" srcOrd="3" destOrd="0" presId="urn:microsoft.com/office/officeart/2005/8/layout/bProcess4"/>
    <dgm:cxn modelId="{79324DB4-EC55-4CC5-9CDB-ECB721ECF421}" type="presParOf" srcId="{560A70B2-BDC9-4B90-BA9C-B23E1BDFD4DA}" destId="{97B81901-7545-4066-BB22-B25E207DBD2D}" srcOrd="4" destOrd="0" presId="urn:microsoft.com/office/officeart/2005/8/layout/bProcess4"/>
    <dgm:cxn modelId="{06BAF550-820F-49E8-BF1C-64A8E57CCCDA}" type="presParOf" srcId="{97B81901-7545-4066-BB22-B25E207DBD2D}" destId="{63B930B3-D532-41DD-A0BB-9ACBFEAC2447}" srcOrd="0" destOrd="0" presId="urn:microsoft.com/office/officeart/2005/8/layout/bProcess4"/>
    <dgm:cxn modelId="{FEDB0DD7-E3E7-49EF-88F9-F7897B3DB7B7}" type="presParOf" srcId="{97B81901-7545-4066-BB22-B25E207DBD2D}" destId="{F2B9646F-F781-4715-917A-8B4EF3718FD4}" srcOrd="1" destOrd="0" presId="urn:microsoft.com/office/officeart/2005/8/layout/bProcess4"/>
    <dgm:cxn modelId="{985F2F09-ECE3-4572-9C83-1FE88B111DD4}" type="presParOf" srcId="{560A70B2-BDC9-4B90-BA9C-B23E1BDFD4DA}" destId="{A533D01A-BC95-44E3-A1B1-DBF604775A0F}" srcOrd="5" destOrd="0" presId="urn:microsoft.com/office/officeart/2005/8/layout/bProcess4"/>
    <dgm:cxn modelId="{7144EC7F-77CF-4A9B-A2D3-700B14B8E2CE}" type="presParOf" srcId="{560A70B2-BDC9-4B90-BA9C-B23E1BDFD4DA}" destId="{AAD8020A-DDA3-45D6-9C51-DFFF490CEB28}" srcOrd="6" destOrd="0" presId="urn:microsoft.com/office/officeart/2005/8/layout/bProcess4"/>
    <dgm:cxn modelId="{59A87BCA-74F8-4A5E-ABEC-9AF8671169FC}" type="presParOf" srcId="{AAD8020A-DDA3-45D6-9C51-DFFF490CEB28}" destId="{5807D32F-843A-4C47-8E5B-74DEE906A362}" srcOrd="0" destOrd="0" presId="urn:microsoft.com/office/officeart/2005/8/layout/bProcess4"/>
    <dgm:cxn modelId="{A36515F0-FDDC-426C-B6C4-4EA532CEC2AA}" type="presParOf" srcId="{AAD8020A-DDA3-45D6-9C51-DFFF490CEB28}" destId="{A0C2B5D1-509F-4BF1-8000-30E411FAE9B5}" srcOrd="1" destOrd="0" presId="urn:microsoft.com/office/officeart/2005/8/layout/bProcess4"/>
    <dgm:cxn modelId="{7549BDAA-4A3C-478F-83DC-82A0FB9EB007}" type="presParOf" srcId="{560A70B2-BDC9-4B90-BA9C-B23E1BDFD4DA}" destId="{BB670848-BD00-470F-BEBC-2CED6AA21EE5}" srcOrd="7" destOrd="0" presId="urn:microsoft.com/office/officeart/2005/8/layout/bProcess4"/>
    <dgm:cxn modelId="{A878A795-C893-4C42-AF10-0621F9389461}" type="presParOf" srcId="{560A70B2-BDC9-4B90-BA9C-B23E1BDFD4DA}" destId="{D9895DAB-980A-4258-808C-BD82FBD5DD9D}" srcOrd="8" destOrd="0" presId="urn:microsoft.com/office/officeart/2005/8/layout/bProcess4"/>
    <dgm:cxn modelId="{5C7A41CB-C7A0-4E34-A4DC-ABCAB8B6E2DA}" type="presParOf" srcId="{D9895DAB-980A-4258-808C-BD82FBD5DD9D}" destId="{9BFC18AE-F07E-40E3-B5F0-10E8C96C51F9}" srcOrd="0" destOrd="0" presId="urn:microsoft.com/office/officeart/2005/8/layout/bProcess4"/>
    <dgm:cxn modelId="{D89BE033-18F8-4A03-99FB-CD72478B704C}" type="presParOf" srcId="{D9895DAB-980A-4258-808C-BD82FBD5DD9D}" destId="{4A5C28CF-7338-4AA0-AAC5-464BBA8B351E}" srcOrd="1" destOrd="0" presId="urn:microsoft.com/office/officeart/2005/8/layout/bProcess4"/>
    <dgm:cxn modelId="{EE06E472-DA24-4C06-A1FA-C744DA276D54}" type="presParOf" srcId="{560A70B2-BDC9-4B90-BA9C-B23E1BDFD4DA}" destId="{CCF3AAF6-D7D1-4B4B-A4D3-FC7AF7C13AC5}" srcOrd="9" destOrd="0" presId="urn:microsoft.com/office/officeart/2005/8/layout/bProcess4"/>
    <dgm:cxn modelId="{A959F140-ADD5-44AB-9C96-995D2B7AA946}" type="presParOf" srcId="{560A70B2-BDC9-4B90-BA9C-B23E1BDFD4DA}" destId="{323D727B-A37F-4533-A5B1-960E878BD295}" srcOrd="10" destOrd="0" presId="urn:microsoft.com/office/officeart/2005/8/layout/bProcess4"/>
    <dgm:cxn modelId="{9662AFF7-91E4-44FC-A6E3-A775163D003E}" type="presParOf" srcId="{323D727B-A37F-4533-A5B1-960E878BD295}" destId="{642BBA17-FF67-4C4B-834A-A94F35B382EA}" srcOrd="0" destOrd="0" presId="urn:microsoft.com/office/officeart/2005/8/layout/bProcess4"/>
    <dgm:cxn modelId="{3175EF4F-3C71-4E75-86C7-1A61D62DAD21}" type="presParOf" srcId="{323D727B-A37F-4533-A5B1-960E878BD295}" destId="{7D6A6547-1D74-4A25-B708-6A2B867173AD}" srcOrd="1" destOrd="0" presId="urn:microsoft.com/office/officeart/2005/8/layout/bProcess4"/>
    <dgm:cxn modelId="{D9AE8E8C-1568-40C2-9B46-0908A6E04EED}" type="presParOf" srcId="{560A70B2-BDC9-4B90-BA9C-B23E1BDFD4DA}" destId="{0E4DE505-84D7-47A5-9652-B7B690FD2588}" srcOrd="11" destOrd="0" presId="urn:microsoft.com/office/officeart/2005/8/layout/bProcess4"/>
    <dgm:cxn modelId="{D863C0FA-0EAE-4B64-B4DE-00F64D90089A}" type="presParOf" srcId="{560A70B2-BDC9-4B90-BA9C-B23E1BDFD4DA}" destId="{4A589627-755F-4C7F-A282-BCE7C2FE78DF}" srcOrd="12" destOrd="0" presId="urn:microsoft.com/office/officeart/2005/8/layout/bProcess4"/>
    <dgm:cxn modelId="{A89D1D13-546D-4E6B-AD08-CCFC0585A5EE}" type="presParOf" srcId="{4A589627-755F-4C7F-A282-BCE7C2FE78DF}" destId="{69A5D454-9F58-4D85-AC8B-08A4E59EC655}" srcOrd="0" destOrd="0" presId="urn:microsoft.com/office/officeart/2005/8/layout/bProcess4"/>
    <dgm:cxn modelId="{DA4DD9C5-AC78-400A-B313-9945336598A4}" type="presParOf" srcId="{4A589627-755F-4C7F-A282-BCE7C2FE78DF}" destId="{E6E5AE55-4FA2-4D5B-914B-31EC1E964D19}" srcOrd="1" destOrd="0" presId="urn:microsoft.com/office/officeart/2005/8/layout/bProcess4"/>
    <dgm:cxn modelId="{35A626B6-A5FF-4C39-AEDC-5A4D9D4A1EE8}" type="presParOf" srcId="{560A70B2-BDC9-4B90-BA9C-B23E1BDFD4DA}" destId="{3B5D7ADF-E7E8-4B13-B26E-6C129788DDF0}" srcOrd="13" destOrd="0" presId="urn:microsoft.com/office/officeart/2005/8/layout/bProcess4"/>
    <dgm:cxn modelId="{8117627A-64FD-4688-A207-124EFD9A153C}" type="presParOf" srcId="{560A70B2-BDC9-4B90-BA9C-B23E1BDFD4DA}" destId="{E2DF43B2-F142-48C7-93B0-79E66404F648}" srcOrd="14" destOrd="0" presId="urn:microsoft.com/office/officeart/2005/8/layout/bProcess4"/>
    <dgm:cxn modelId="{3B93BF6E-BDE7-468D-AA64-BB3B3FCC3D00}" type="presParOf" srcId="{E2DF43B2-F142-48C7-93B0-79E66404F648}" destId="{C6BBFC7F-4E44-404D-8AC8-C7C69D7BFAD4}" srcOrd="0" destOrd="0" presId="urn:microsoft.com/office/officeart/2005/8/layout/bProcess4"/>
    <dgm:cxn modelId="{5B881490-E6E4-49B4-9250-31D3A375F0D5}" type="presParOf" srcId="{E2DF43B2-F142-48C7-93B0-79E66404F648}" destId="{3DA4FCE0-F8A7-41A0-AA61-003EA7EDE980}" srcOrd="1" destOrd="0" presId="urn:microsoft.com/office/officeart/2005/8/layout/bProcess4"/>
    <dgm:cxn modelId="{79C06B0E-65DB-4715-9F21-82AA96B1462A}" type="presParOf" srcId="{560A70B2-BDC9-4B90-BA9C-B23E1BDFD4DA}" destId="{1D184DC6-0BC1-4B29-B2B4-61397F1B288A}" srcOrd="15" destOrd="0" presId="urn:microsoft.com/office/officeart/2005/8/layout/bProcess4"/>
    <dgm:cxn modelId="{4B477BD4-20E7-4C47-AF7A-C64A395FF8BF}" type="presParOf" srcId="{560A70B2-BDC9-4B90-BA9C-B23E1BDFD4DA}" destId="{E305EE2F-9087-4C17-9F0A-A042DA59BF21}" srcOrd="16" destOrd="0" presId="urn:microsoft.com/office/officeart/2005/8/layout/bProcess4"/>
    <dgm:cxn modelId="{B918C9F2-6842-44C5-9F76-87A848CF96E9}" type="presParOf" srcId="{E305EE2F-9087-4C17-9F0A-A042DA59BF21}" destId="{B6E0D8EB-57BC-4CA8-AEC1-33FC674DD25D}" srcOrd="0" destOrd="0" presId="urn:microsoft.com/office/officeart/2005/8/layout/bProcess4"/>
    <dgm:cxn modelId="{A9A53518-8955-4041-879E-283FC1F0411B}" type="presParOf" srcId="{E305EE2F-9087-4C17-9F0A-A042DA59BF21}" destId="{1AF8EB71-F2EE-44B9-B4A9-489BCBCFBBE9}" srcOrd="1" destOrd="0" presId="urn:microsoft.com/office/officeart/2005/8/layout/bProcess4"/>
    <dgm:cxn modelId="{5002C064-EF2D-48C8-BB57-7E1E13CAE52B}" type="presParOf" srcId="{560A70B2-BDC9-4B90-BA9C-B23E1BDFD4DA}" destId="{7D9415F9-E713-4359-A342-5B48F05F647E}" srcOrd="17" destOrd="0" presId="urn:microsoft.com/office/officeart/2005/8/layout/bProcess4"/>
    <dgm:cxn modelId="{3F04DB76-B23E-42D3-B54D-961A8A7E6201}" type="presParOf" srcId="{560A70B2-BDC9-4B90-BA9C-B23E1BDFD4DA}" destId="{FE01F4E2-FF96-4C59-BF67-AEF50ACCC6AE}" srcOrd="18" destOrd="0" presId="urn:microsoft.com/office/officeart/2005/8/layout/bProcess4"/>
    <dgm:cxn modelId="{223BFF9A-DFF2-40AE-A55B-02F21FD249CC}" type="presParOf" srcId="{FE01F4E2-FF96-4C59-BF67-AEF50ACCC6AE}" destId="{E6B040CA-A767-4468-92E4-BFE2868F0E95}" srcOrd="0" destOrd="0" presId="urn:microsoft.com/office/officeart/2005/8/layout/bProcess4"/>
    <dgm:cxn modelId="{DA9C93BD-F366-43BF-80CC-804940A6C2DE}" type="presParOf" srcId="{FE01F4E2-FF96-4C59-BF67-AEF50ACCC6AE}" destId="{C95CF7B2-F9D6-4D90-B8FC-7229F4D2A0DD}" srcOrd="1" destOrd="0" presId="urn:microsoft.com/office/officeart/2005/8/layout/bProcess4"/>
    <dgm:cxn modelId="{3225A9A5-4E4A-4473-8A7B-14FC982BD96A}" type="presParOf" srcId="{560A70B2-BDC9-4B90-BA9C-B23E1BDFD4DA}" destId="{90E651E9-E4C5-45FA-9275-174EB9852B6E}" srcOrd="19" destOrd="0" presId="urn:microsoft.com/office/officeart/2005/8/layout/bProcess4"/>
    <dgm:cxn modelId="{372B7302-8DD1-4069-B69A-68586E26F819}" type="presParOf" srcId="{560A70B2-BDC9-4B90-BA9C-B23E1BDFD4DA}" destId="{57D2F108-F9C6-4A2E-BDA3-DA2C727018AF}" srcOrd="20" destOrd="0" presId="urn:microsoft.com/office/officeart/2005/8/layout/bProcess4"/>
    <dgm:cxn modelId="{9EF66DF1-1459-4768-97CC-FE59FEBA0E53}" type="presParOf" srcId="{57D2F108-F9C6-4A2E-BDA3-DA2C727018AF}" destId="{F1E70692-4BDF-43BF-A177-25E7DA8A30D2}" srcOrd="0" destOrd="0" presId="urn:microsoft.com/office/officeart/2005/8/layout/bProcess4"/>
    <dgm:cxn modelId="{04F537EF-4AE8-4713-AC5D-B8030A0E70C9}" type="presParOf" srcId="{57D2F108-F9C6-4A2E-BDA3-DA2C727018AF}" destId="{F25B5B47-D685-4C56-A895-EBB63ADFE339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450402-8D22-49FF-9410-8647E929B847}">
      <dsp:nvSpPr>
        <dsp:cNvPr id="0" name=""/>
        <dsp:cNvSpPr/>
      </dsp:nvSpPr>
      <dsp:spPr>
        <a:xfrm rot="5359031">
          <a:off x="938656" y="1063145"/>
          <a:ext cx="1268456" cy="8274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37BE8E5-2EFF-40C2-AE5A-F004BB23B17C}">
      <dsp:nvSpPr>
        <dsp:cNvPr id="0" name=""/>
        <dsp:cNvSpPr/>
      </dsp:nvSpPr>
      <dsp:spPr>
        <a:xfrm>
          <a:off x="339062" y="0"/>
          <a:ext cx="2989104" cy="1222145"/>
        </a:xfrm>
        <a:prstGeom prst="roundRect">
          <a:avLst>
            <a:gd name="adj" fmla="val 10000"/>
          </a:avLst>
        </a:prstGeom>
        <a:solidFill>
          <a:schemeClr val="bg1"/>
        </a:solidFill>
        <a:ln w="19050" cap="flat" cmpd="sng" algn="ctr">
          <a:solidFill>
            <a:schemeClr val="bg1">
              <a:lumMod val="5000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>
              <a:solidFill>
                <a:schemeClr val="accent1">
                  <a:lumMod val="75000"/>
                </a:schemeClr>
              </a:solidFill>
            </a:rPr>
            <a:t>Curriculum Intent 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>
              <a:solidFill>
                <a:schemeClr val="tx1"/>
              </a:solidFill>
            </a:rPr>
            <a:t>Child centered learning encompasses opportunities for pupils to learn and develop their confidence and skills through a broad, differentiated, and creative curriculum.  </a:t>
          </a:r>
          <a:r>
            <a:rPr lang="en-US" sz="900" b="0" u="none" kern="1200" dirty="0">
              <a:solidFill>
                <a:schemeClr val="tx1"/>
              </a:solidFill>
            </a:rPr>
            <a:t>Our philosophy incorporates flexibility in order that children can access a variety of experiences throughout their time with us. Our curriculum is devised so that pupils follow a pathway that will have the most effective impact on their individual development. </a:t>
          </a:r>
          <a:endParaRPr lang="en-US" sz="900" kern="1200" dirty="0"/>
        </a:p>
      </dsp:txBody>
      <dsp:txXfrm>
        <a:off x="374857" y="35795"/>
        <a:ext cx="2917514" cy="1150555"/>
      </dsp:txXfrm>
    </dsp:sp>
    <dsp:sp modelId="{2BB3CCB3-902D-4956-BC85-F7D2BE4276D7}">
      <dsp:nvSpPr>
        <dsp:cNvPr id="0" name=""/>
        <dsp:cNvSpPr/>
      </dsp:nvSpPr>
      <dsp:spPr>
        <a:xfrm rot="5409961">
          <a:off x="884623" y="2400271"/>
          <a:ext cx="1399276" cy="8274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67912F7-284C-436C-B23B-AD7926991C69}">
      <dsp:nvSpPr>
        <dsp:cNvPr id="0" name=""/>
        <dsp:cNvSpPr/>
      </dsp:nvSpPr>
      <dsp:spPr>
        <a:xfrm>
          <a:off x="344638" y="1364905"/>
          <a:ext cx="3031407" cy="102906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u="none" kern="1200" dirty="0">
              <a:solidFill>
                <a:schemeClr val="accent1">
                  <a:lumMod val="75000"/>
                </a:schemeClr>
              </a:solidFill>
            </a:rPr>
            <a:t>Introduction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b="0" i="0" kern="1200" dirty="0" smtClean="0"/>
            <a:t>Through a series of lively and interesting activities the children will build on their knowledge and understanding of themselves and the world around them. 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b="0" i="0" kern="1200" dirty="0" smtClean="0"/>
            <a:t>They will explore what makes them special and differences about themselves and others alongside differences and changes in their world around them. </a:t>
          </a:r>
          <a:endParaRPr lang="en-US" sz="900" b="0" kern="1200" dirty="0"/>
        </a:p>
      </dsp:txBody>
      <dsp:txXfrm>
        <a:off x="374778" y="1395045"/>
        <a:ext cx="2971127" cy="968787"/>
      </dsp:txXfrm>
    </dsp:sp>
    <dsp:sp modelId="{A533D01A-BC95-44E3-A1B1-DBF604775A0F}">
      <dsp:nvSpPr>
        <dsp:cNvPr id="0" name=""/>
        <dsp:cNvSpPr/>
      </dsp:nvSpPr>
      <dsp:spPr>
        <a:xfrm rot="5405000">
          <a:off x="866906" y="3824298"/>
          <a:ext cx="1428578" cy="8274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2B9646F-F781-4715-917A-8B4EF3718FD4}">
      <dsp:nvSpPr>
        <dsp:cNvPr id="0" name=""/>
        <dsp:cNvSpPr/>
      </dsp:nvSpPr>
      <dsp:spPr>
        <a:xfrm>
          <a:off x="328874" y="2501291"/>
          <a:ext cx="3054824" cy="157155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 smtClean="0">
              <a:solidFill>
                <a:srgbClr val="0097AA"/>
              </a:solidFill>
            </a:rPr>
            <a:t>English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b="0" i="0" kern="1200" dirty="0" smtClean="0"/>
            <a:t>During our English lessons, we will explore how to use lists and captions and will read the stories by Jill Murphy, such as ‘Peace at Last’. 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b="0" i="0" kern="1200" dirty="0" smtClean="0"/>
            <a:t>We will immerses ourselves into some wonderful books, such as ‘We’re Going on a Bear Hunt’ and ‘Little Rabbit Foo </a:t>
          </a:r>
          <a:r>
            <a:rPr lang="en-GB" sz="900" b="0" i="0" kern="1200" dirty="0" err="1" smtClean="0"/>
            <a:t>Foo</a:t>
          </a:r>
          <a:r>
            <a:rPr lang="en-GB" sz="900" b="0" i="0" kern="1200" dirty="0" smtClean="0"/>
            <a:t>’ by the author Michael Rosen; focussing on the repetitive chants and rhymes. 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b="0" i="0" kern="1200" dirty="0" smtClean="0">
              <a:solidFill>
                <a:schemeClr val="tx1"/>
              </a:solidFill>
            </a:rPr>
            <a:t>The children will develop their writing and reading skills during our sessions and have a focus on letter formation and sentence building. </a:t>
          </a:r>
          <a:endParaRPr lang="en-US" sz="900" b="1" kern="1200" dirty="0" smtClean="0">
            <a:solidFill>
              <a:schemeClr val="tx1"/>
            </a:solidFill>
          </a:endParaRPr>
        </a:p>
      </dsp:txBody>
      <dsp:txXfrm>
        <a:off x="374903" y="2547320"/>
        <a:ext cx="2962766" cy="1479497"/>
      </dsp:txXfrm>
    </dsp:sp>
    <dsp:sp modelId="{BB670848-BD00-470F-BEBC-2CED6AA21EE5}">
      <dsp:nvSpPr>
        <dsp:cNvPr id="0" name=""/>
        <dsp:cNvSpPr/>
      </dsp:nvSpPr>
      <dsp:spPr>
        <a:xfrm rot="21496719">
          <a:off x="1585195" y="4495623"/>
          <a:ext cx="3076734" cy="8274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0C2B5D1-509F-4BF1-8000-30E411FAE9B5}">
      <dsp:nvSpPr>
        <dsp:cNvPr id="0" name=""/>
        <dsp:cNvSpPr/>
      </dsp:nvSpPr>
      <dsp:spPr>
        <a:xfrm>
          <a:off x="367839" y="4218852"/>
          <a:ext cx="2972739" cy="101018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>
              <a:solidFill>
                <a:srgbClr val="0097AA"/>
              </a:solidFill>
            </a:rPr>
            <a:t>Maths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0" kern="1200" dirty="0" smtClean="0">
              <a:solidFill>
                <a:schemeClr val="tx1"/>
              </a:solidFill>
            </a:rPr>
            <a:t>In </a:t>
          </a:r>
          <a:r>
            <a:rPr lang="en-US" sz="900" b="0" kern="1200" dirty="0" err="1" smtClean="0">
              <a:solidFill>
                <a:schemeClr val="tx1"/>
              </a:solidFill>
            </a:rPr>
            <a:t>Maths</a:t>
          </a:r>
          <a:r>
            <a:rPr lang="en-US" sz="900" b="0" kern="1200" dirty="0" smtClean="0">
              <a:solidFill>
                <a:schemeClr val="tx1"/>
              </a:solidFill>
            </a:rPr>
            <a:t>, we will further our knowledge through a CPA approach (concrete, pictorial and abstract). The children will focus on number, exploring sequencing, ordering and place value. 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0" kern="1200" dirty="0" smtClean="0">
              <a:solidFill>
                <a:schemeClr val="tx1"/>
              </a:solidFill>
            </a:rPr>
            <a:t>The children will also explore measurement, looking at and comparing size. </a:t>
          </a:r>
          <a:endParaRPr lang="en-US" sz="900" b="0" kern="1200" dirty="0">
            <a:solidFill>
              <a:schemeClr val="tx1"/>
            </a:solidFill>
          </a:endParaRPr>
        </a:p>
      </dsp:txBody>
      <dsp:txXfrm>
        <a:off x="397426" y="4248439"/>
        <a:ext cx="2913565" cy="951010"/>
      </dsp:txXfrm>
    </dsp:sp>
    <dsp:sp modelId="{CCF3AAF6-D7D1-4B4B-A4D3-FC7AF7C13AC5}">
      <dsp:nvSpPr>
        <dsp:cNvPr id="0" name=""/>
        <dsp:cNvSpPr/>
      </dsp:nvSpPr>
      <dsp:spPr>
        <a:xfrm rot="16201536">
          <a:off x="3987715" y="3766661"/>
          <a:ext cx="1357797" cy="8274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A5C28CF-7338-4AA0-AAC5-464BBA8B351E}">
      <dsp:nvSpPr>
        <dsp:cNvPr id="0" name=""/>
        <dsp:cNvSpPr/>
      </dsp:nvSpPr>
      <dsp:spPr>
        <a:xfrm>
          <a:off x="3624844" y="4032206"/>
          <a:ext cx="2631036" cy="119863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>
              <a:solidFill>
                <a:srgbClr val="0097AA"/>
              </a:solidFill>
            </a:rPr>
            <a:t>Art and DT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 smtClean="0"/>
            <a:t>This half-term, we will explore the artists Henry Moore and Andy Goldsworthy. 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 smtClean="0"/>
            <a:t>Using a wide range of activities, we will explore printing with a range of hard and soft materials e.g. corks, sponge. 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b="0" kern="1200" dirty="0" smtClean="0">
              <a:solidFill>
                <a:schemeClr val="tx1"/>
              </a:solidFill>
            </a:rPr>
            <a:t>We will use our outdoor learning sessions to make our own representations of artwork. </a:t>
          </a:r>
          <a:endParaRPr lang="en-GB" sz="900" b="0" kern="1200" dirty="0">
            <a:solidFill>
              <a:schemeClr val="tx1"/>
            </a:solidFill>
          </a:endParaRPr>
        </a:p>
      </dsp:txBody>
      <dsp:txXfrm>
        <a:off x="3659951" y="4067313"/>
        <a:ext cx="2560822" cy="1128419"/>
      </dsp:txXfrm>
    </dsp:sp>
    <dsp:sp modelId="{0E4DE505-84D7-47A5-9652-B7B690FD2588}">
      <dsp:nvSpPr>
        <dsp:cNvPr id="0" name=""/>
        <dsp:cNvSpPr/>
      </dsp:nvSpPr>
      <dsp:spPr>
        <a:xfrm rot="16208488">
          <a:off x="3968129" y="2378303"/>
          <a:ext cx="1411349" cy="8274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D6A6547-1D74-4A25-B708-6A2B867173AD}">
      <dsp:nvSpPr>
        <dsp:cNvPr id="0" name=""/>
        <dsp:cNvSpPr/>
      </dsp:nvSpPr>
      <dsp:spPr>
        <a:xfrm>
          <a:off x="3607283" y="2677108"/>
          <a:ext cx="2667372" cy="117795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>
              <a:solidFill>
                <a:srgbClr val="0097AA"/>
              </a:solidFill>
            </a:rPr>
            <a:t>Geography and </a:t>
          </a:r>
          <a:r>
            <a:rPr lang="en-US" sz="900" b="1" kern="1200" dirty="0" smtClean="0">
              <a:solidFill>
                <a:srgbClr val="0097AA"/>
              </a:solidFill>
            </a:rPr>
            <a:t>History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0" kern="1200" dirty="0" smtClean="0">
              <a:solidFill>
                <a:schemeClr val="tx1"/>
              </a:solidFill>
            </a:rPr>
            <a:t>In Geography, we will be looking at seasonal changes, focusing on observing changes throughout the Autumn season. The children will look at changes to surroundings, trees and animals. 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0" kern="1200" dirty="0" smtClean="0">
              <a:solidFill>
                <a:schemeClr val="tx1"/>
              </a:solidFill>
            </a:rPr>
            <a:t>We will also incorporate some field work into our topic, looking at the local environment around our school. </a:t>
          </a:r>
        </a:p>
      </dsp:txBody>
      <dsp:txXfrm>
        <a:off x="3641784" y="2711609"/>
        <a:ext cx="2598370" cy="1108955"/>
      </dsp:txXfrm>
    </dsp:sp>
    <dsp:sp modelId="{3B5D7ADF-E7E8-4B13-B26E-6C129788DDF0}">
      <dsp:nvSpPr>
        <dsp:cNvPr id="0" name=""/>
        <dsp:cNvSpPr/>
      </dsp:nvSpPr>
      <dsp:spPr>
        <a:xfrm rot="16157372">
          <a:off x="4075159" y="1070646"/>
          <a:ext cx="1196029" cy="8274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6E5AE55-4FA2-4D5B-914B-31EC1E964D19}">
      <dsp:nvSpPr>
        <dsp:cNvPr id="0" name=""/>
        <dsp:cNvSpPr/>
      </dsp:nvSpPr>
      <dsp:spPr>
        <a:xfrm>
          <a:off x="3647278" y="1229938"/>
          <a:ext cx="2614726" cy="124960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 smtClean="0">
              <a:solidFill>
                <a:srgbClr val="0097AA"/>
              </a:solidFill>
            </a:rPr>
            <a:t>Science: 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b="1" u="none" kern="1200" dirty="0" smtClean="0">
              <a:solidFill>
                <a:schemeClr val="tx1"/>
              </a:solidFill>
            </a:rPr>
            <a:t>Let’s Build! - Materials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 smtClean="0"/>
            <a:t>This half-term, the children explore different materials, such as wood, plastic, fabric and metals. We will identify the properties of different materials and use our knowledge to sort the materials by criteria. 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 smtClean="0"/>
            <a:t>We will carry out experiments to investigate changes in materials and material purposes. </a:t>
          </a:r>
        </a:p>
      </dsp:txBody>
      <dsp:txXfrm>
        <a:off x="3683878" y="1266538"/>
        <a:ext cx="2541526" cy="1176406"/>
      </dsp:txXfrm>
    </dsp:sp>
    <dsp:sp modelId="{1D184DC6-0BC1-4B29-B2B4-61397F1B288A}">
      <dsp:nvSpPr>
        <dsp:cNvPr id="0" name=""/>
        <dsp:cNvSpPr/>
      </dsp:nvSpPr>
      <dsp:spPr>
        <a:xfrm rot="429724">
          <a:off x="4659737" y="647059"/>
          <a:ext cx="2843251" cy="8274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DA4FCE0-F8A7-41A0-AA61-003EA7EDE980}">
      <dsp:nvSpPr>
        <dsp:cNvPr id="0" name=""/>
        <dsp:cNvSpPr/>
      </dsp:nvSpPr>
      <dsp:spPr>
        <a:xfrm>
          <a:off x="3625134" y="206824"/>
          <a:ext cx="2629354" cy="89020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>
              <a:solidFill>
                <a:srgbClr val="0097AA"/>
              </a:solidFill>
            </a:rPr>
            <a:t>Music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0" kern="1200" dirty="0" smtClean="0">
              <a:solidFill>
                <a:schemeClr val="tx1"/>
              </a:solidFill>
            </a:rPr>
            <a:t>Pupils will continue to participate in their weekly music sessions delivered by our peripatetic music teacher. Pupils will explore a range of musical instruments and gain an understanding of musical terminology. </a:t>
          </a:r>
          <a:endParaRPr lang="en-US" sz="900" b="0" kern="1200" dirty="0">
            <a:solidFill>
              <a:schemeClr val="tx1"/>
            </a:solidFill>
          </a:endParaRPr>
        </a:p>
      </dsp:txBody>
      <dsp:txXfrm>
        <a:off x="3651207" y="232897"/>
        <a:ext cx="2577208" cy="838059"/>
      </dsp:txXfrm>
    </dsp:sp>
    <dsp:sp modelId="{7D9415F9-E713-4359-A342-5B48F05F647E}">
      <dsp:nvSpPr>
        <dsp:cNvPr id="0" name=""/>
        <dsp:cNvSpPr/>
      </dsp:nvSpPr>
      <dsp:spPr>
        <a:xfrm rot="5379484">
          <a:off x="6725560" y="1605573"/>
          <a:ext cx="1541874" cy="8274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AF8EB71-F2EE-44B9-B4A9-489BCBCFBBE9}">
      <dsp:nvSpPr>
        <dsp:cNvPr id="0" name=""/>
        <dsp:cNvSpPr/>
      </dsp:nvSpPr>
      <dsp:spPr>
        <a:xfrm>
          <a:off x="6507430" y="206824"/>
          <a:ext cx="2517038" cy="160952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>
              <a:solidFill>
                <a:srgbClr val="0097AA"/>
              </a:solidFill>
            </a:rPr>
            <a:t>Physical Education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0" kern="1200" dirty="0" smtClean="0">
              <a:solidFill>
                <a:schemeClr val="tx1"/>
              </a:solidFill>
            </a:rPr>
            <a:t>This half-term </a:t>
          </a:r>
          <a:r>
            <a:rPr lang="en-US" sz="900" b="0" kern="1200" dirty="0">
              <a:solidFill>
                <a:schemeClr val="tx1"/>
              </a:solidFill>
            </a:rPr>
            <a:t>we will be improving our </a:t>
          </a:r>
          <a:r>
            <a:rPr lang="en-US" sz="900" b="0" kern="1200" dirty="0" smtClean="0">
              <a:solidFill>
                <a:schemeClr val="tx1"/>
              </a:solidFill>
            </a:rPr>
            <a:t>swimming skills </a:t>
          </a:r>
          <a:r>
            <a:rPr lang="en-US" sz="900" b="0" kern="1200" dirty="0">
              <a:solidFill>
                <a:schemeClr val="tx1"/>
              </a:solidFill>
            </a:rPr>
            <a:t>through weekly specialist coaching.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0" kern="1200" dirty="0">
              <a:solidFill>
                <a:schemeClr val="tx1"/>
              </a:solidFill>
            </a:rPr>
            <a:t>We will improve our fitness and wellbeing by undertaking a daily mile as a class.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0" kern="1200" dirty="0">
              <a:solidFill>
                <a:schemeClr val="tx1"/>
              </a:solidFill>
            </a:rPr>
            <a:t>In our PE lessons we will improve </a:t>
          </a:r>
          <a:r>
            <a:rPr lang="en-US" sz="900" b="0" kern="1200" dirty="0" smtClean="0">
              <a:solidFill>
                <a:schemeClr val="tx1"/>
              </a:solidFill>
            </a:rPr>
            <a:t>gross motor skills through using the equipment and playing indoor games. </a:t>
          </a:r>
          <a:endParaRPr lang="en-US" sz="900" b="0" kern="1200" dirty="0">
            <a:solidFill>
              <a:schemeClr val="tx1"/>
            </a:solidFill>
          </a:endParaRPr>
        </a:p>
      </dsp:txBody>
      <dsp:txXfrm>
        <a:off x="6554571" y="253965"/>
        <a:ext cx="2422756" cy="1515243"/>
      </dsp:txXfrm>
    </dsp:sp>
    <dsp:sp modelId="{90E651E9-E4C5-45FA-9275-174EB9852B6E}">
      <dsp:nvSpPr>
        <dsp:cNvPr id="0" name=""/>
        <dsp:cNvSpPr/>
      </dsp:nvSpPr>
      <dsp:spPr>
        <a:xfrm rot="5300903">
          <a:off x="6692640" y="3218276"/>
          <a:ext cx="1684258" cy="8274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95CF7B2-F9D6-4D90-B8FC-7229F4D2A0DD}">
      <dsp:nvSpPr>
        <dsp:cNvPr id="0" name=""/>
        <dsp:cNvSpPr/>
      </dsp:nvSpPr>
      <dsp:spPr>
        <a:xfrm>
          <a:off x="6561404" y="1947300"/>
          <a:ext cx="2436892" cy="122261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 smtClean="0">
              <a:solidFill>
                <a:srgbClr val="0097AA"/>
              </a:solidFill>
            </a:rPr>
            <a:t>Computing </a:t>
          </a:r>
          <a:endParaRPr lang="en-US" sz="900" b="1" kern="1200" dirty="0">
            <a:solidFill>
              <a:srgbClr val="0097AA"/>
            </a:solidFill>
          </a:endParaRP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 smtClean="0">
              <a:solidFill>
                <a:schemeClr val="tx1"/>
              </a:solidFill>
            </a:rPr>
            <a:t>E-Safety 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b="0" kern="1200" dirty="0" smtClean="0">
              <a:solidFill>
                <a:schemeClr val="tx1"/>
              </a:solidFill>
            </a:rPr>
            <a:t>During computing time, the children will further their knowledge of how to use technology safely and respectfully. 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b="0" kern="1200" dirty="0" smtClean="0">
              <a:solidFill>
                <a:schemeClr val="tx1"/>
              </a:solidFill>
            </a:rPr>
            <a:t>They will learn who to speak to for help and support when accessing the internet or other online material. </a:t>
          </a:r>
          <a:endParaRPr lang="en-US" sz="900" b="0" kern="1200" dirty="0">
            <a:solidFill>
              <a:schemeClr val="tx1"/>
            </a:solidFill>
          </a:endParaRPr>
        </a:p>
      </dsp:txBody>
      <dsp:txXfrm>
        <a:off x="6597213" y="1983109"/>
        <a:ext cx="2365274" cy="1150995"/>
      </dsp:txXfrm>
    </dsp:sp>
    <dsp:sp modelId="{F25B5B47-D685-4C56-A895-EBB63ADFE339}">
      <dsp:nvSpPr>
        <dsp:cNvPr id="0" name=""/>
        <dsp:cNvSpPr/>
      </dsp:nvSpPr>
      <dsp:spPr>
        <a:xfrm>
          <a:off x="6558628" y="3259403"/>
          <a:ext cx="2548932" cy="197824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b="1" kern="1200" dirty="0">
            <a:solidFill>
              <a:srgbClr val="0097AA"/>
            </a:solidFill>
          </a:endParaRP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>
              <a:solidFill>
                <a:srgbClr val="0097AA"/>
              </a:solidFill>
            </a:rPr>
            <a:t>SMSC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>
              <a:solidFill>
                <a:schemeClr val="tx1"/>
              </a:solidFill>
            </a:rPr>
            <a:t>My Community 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0" kern="1200" dirty="0">
              <a:solidFill>
                <a:schemeClr val="tx1"/>
              </a:solidFill>
            </a:rPr>
            <a:t>We will be looking at how we can make others in our school community feel valued, cared for, welcomed and included. 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 smtClean="0">
              <a:solidFill>
                <a:schemeClr val="accent1">
                  <a:lumMod val="75000"/>
                </a:schemeClr>
              </a:solidFill>
            </a:rPr>
            <a:t>PSHE </a:t>
          </a:r>
          <a:endParaRPr lang="en-US" sz="900" b="1" kern="1200" dirty="0">
            <a:solidFill>
              <a:schemeClr val="accent1">
                <a:lumMod val="75000"/>
              </a:schemeClr>
            </a:solidFill>
          </a:endParaRP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 smtClean="0">
              <a:solidFill>
                <a:schemeClr val="tx1"/>
              </a:solidFill>
            </a:rPr>
            <a:t>Being Me in My World</a:t>
          </a:r>
          <a:endParaRPr lang="en-US" sz="900" b="1" kern="1200" dirty="0">
            <a:solidFill>
              <a:schemeClr val="tx1"/>
            </a:solidFill>
          </a:endParaRP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0" kern="1200" dirty="0" smtClean="0">
              <a:solidFill>
                <a:schemeClr val="tx1"/>
              </a:solidFill>
            </a:rPr>
            <a:t>During our Jigsaw lessons, we will look at self-identity and understanding our feelings and the feelings of others. </a:t>
          </a:r>
          <a:endParaRPr lang="en-US" sz="900" b="1" kern="1200" dirty="0">
            <a:solidFill>
              <a:schemeClr val="tx2">
                <a:lumMod val="75000"/>
                <a:lumOff val="25000"/>
              </a:schemeClr>
            </a:solidFill>
          </a:endParaRP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b="1" kern="1200" dirty="0">
            <a:solidFill>
              <a:schemeClr val="tx1"/>
            </a:solidFill>
          </a:endParaRPr>
        </a:p>
      </dsp:txBody>
      <dsp:txXfrm>
        <a:off x="6616569" y="3317344"/>
        <a:ext cx="2433050" cy="18623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1ED62167-95D8-4B92-96F4-2974E29AF4A4}" type="datetimeFigureOut">
              <a:rPr lang="en-GB" smtClean="0"/>
              <a:t>14/07/2022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88C61C09-177C-44F4-B6D7-73CBBA59C0D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2526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62167-95D8-4B92-96F4-2974E29AF4A4}" type="datetimeFigureOut">
              <a:rPr lang="en-GB" smtClean="0"/>
              <a:t>14/07/2022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61C09-177C-44F4-B6D7-73CBBA59C0D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7107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62167-95D8-4B92-96F4-2974E29AF4A4}" type="datetimeFigureOut">
              <a:rPr lang="en-GB" smtClean="0"/>
              <a:t>14/07/2022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61C09-177C-44F4-B6D7-73CBBA59C0D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7212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62167-95D8-4B92-96F4-2974E29AF4A4}" type="datetimeFigureOut">
              <a:rPr lang="en-GB" smtClean="0"/>
              <a:t>14/07/2022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61C09-177C-44F4-B6D7-73CBBA59C0D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1638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62167-95D8-4B92-96F4-2974E29AF4A4}" type="datetimeFigureOut">
              <a:rPr lang="en-GB" smtClean="0"/>
              <a:t>14/07/2022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61C09-177C-44F4-B6D7-73CBBA59C0D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92776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62167-95D8-4B92-96F4-2974E29AF4A4}" type="datetimeFigureOut">
              <a:rPr lang="en-GB" smtClean="0"/>
              <a:t>14/07/2022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61C09-177C-44F4-B6D7-73CBBA59C0D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1611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62167-95D8-4B92-96F4-2974E29AF4A4}" type="datetimeFigureOut">
              <a:rPr lang="en-GB" smtClean="0"/>
              <a:t>14/07/2022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61C09-177C-44F4-B6D7-73CBBA59C0D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5909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62167-95D8-4B92-96F4-2974E29AF4A4}" type="datetimeFigureOut">
              <a:rPr lang="en-GB" smtClean="0"/>
              <a:t>14/07/2022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88C61C09-177C-44F4-B6D7-73CBBA59C0D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6704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1ED62167-95D8-4B92-96F4-2974E29AF4A4}" type="datetimeFigureOut">
              <a:rPr lang="en-GB" smtClean="0"/>
              <a:t>14/07/2022</a:t>
            </a:fld>
            <a:endParaRPr lang="en-GB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88C61C09-177C-44F4-B6D7-73CBBA59C0D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64983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62167-95D8-4B92-96F4-2974E29AF4A4}" type="datetimeFigureOut">
              <a:rPr lang="en-GB" smtClean="0"/>
              <a:t>14/07/2022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61C09-177C-44F4-B6D7-73CBBA59C0D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8489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62167-95D8-4B92-96F4-2974E29AF4A4}" type="datetimeFigureOut">
              <a:rPr lang="en-GB" smtClean="0"/>
              <a:t>14/07/2022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61C09-177C-44F4-B6D7-73CBBA59C0D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9650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1ED62167-95D8-4B92-96F4-2974E29AF4A4}" type="datetimeFigureOut">
              <a:rPr lang="en-GB" smtClean="0"/>
              <a:t>14/07/2022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88C61C09-177C-44F4-B6D7-73CBBA59C0D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7858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396677" y="740684"/>
            <a:ext cx="610467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All About Me!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0207" y="392861"/>
            <a:ext cx="14341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/>
              <a:t>Autumn Term 1</a:t>
            </a:r>
            <a:endParaRPr lang="en-US" sz="1600" b="1" dirty="0"/>
          </a:p>
          <a:p>
            <a:r>
              <a:rPr lang="en-US" sz="2000" b="1" dirty="0" smtClean="0">
                <a:solidFill>
                  <a:srgbClr val="FF0000"/>
                </a:solidFill>
              </a:rPr>
              <a:t>RED CLASS</a:t>
            </a:r>
            <a:endParaRPr lang="en-GB" sz="2000" b="1" dirty="0">
              <a:solidFill>
                <a:srgbClr val="FF0000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H="1">
            <a:off x="210207" y="373500"/>
            <a:ext cx="9291147" cy="15120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576629262"/>
              </p:ext>
            </p:extLst>
          </p:nvPr>
        </p:nvGraphicFramePr>
        <p:xfrm>
          <a:off x="-23289" y="1448570"/>
          <a:ext cx="9333185" cy="54091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Rectangle 11"/>
          <p:cNvSpPr/>
          <p:nvPr/>
        </p:nvSpPr>
        <p:spPr>
          <a:xfrm>
            <a:off x="9591983" y="4103304"/>
            <a:ext cx="2386122" cy="2470733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>
              <a:solidFill>
                <a:prstClr val="black"/>
              </a:solidFill>
            </a:endParaRPr>
          </a:p>
          <a:p>
            <a:pPr algn="ctr"/>
            <a:endParaRPr lang="en-US" sz="1200" dirty="0">
              <a:solidFill>
                <a:prstClr val="black"/>
              </a:solidFill>
            </a:endParaRPr>
          </a:p>
          <a:p>
            <a:pPr algn="ctr"/>
            <a:endParaRPr lang="en-US" sz="1200" dirty="0">
              <a:solidFill>
                <a:prstClr val="black"/>
              </a:solidFill>
            </a:endParaRPr>
          </a:p>
          <a:p>
            <a:pPr algn="ctr"/>
            <a:endParaRPr lang="en-US" sz="1200" dirty="0">
              <a:solidFill>
                <a:prstClr val="black"/>
              </a:solidFill>
            </a:endParaRPr>
          </a:p>
          <a:p>
            <a:pPr algn="ctr"/>
            <a:endParaRPr lang="en-US" sz="1200" dirty="0">
              <a:solidFill>
                <a:prstClr val="black"/>
              </a:solidFill>
            </a:endParaRPr>
          </a:p>
          <a:p>
            <a:pPr algn="ctr"/>
            <a:endParaRPr lang="en-US" sz="1200" dirty="0">
              <a:solidFill>
                <a:prstClr val="black"/>
              </a:solidFill>
            </a:endParaRPr>
          </a:p>
          <a:p>
            <a:pPr algn="ctr"/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7"/>
          <a:srcRect l="13958" t="19341" r="12519" b="18485"/>
          <a:stretch/>
        </p:blipFill>
        <p:spPr>
          <a:xfrm>
            <a:off x="9801608" y="4270643"/>
            <a:ext cx="1949183" cy="127988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82600" y="327233"/>
            <a:ext cx="2295505" cy="9711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728746" y="5640845"/>
            <a:ext cx="20949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A visit to Adventure Street. </a:t>
            </a:r>
            <a:endParaRPr lang="en-GB" sz="2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82600" y="1685518"/>
            <a:ext cx="2133898" cy="2124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080748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3804</TotalTime>
  <Words>626</Words>
  <Application>Microsoft Office PowerPoint</Application>
  <PresentationFormat>Widescreen</PresentationFormat>
  <Paragraphs>49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 Light</vt:lpstr>
      <vt:lpstr>Metropolitan</vt:lpstr>
      <vt:lpstr>PowerPoint Presentation</vt:lpstr>
    </vt:vector>
  </TitlesOfParts>
  <Company>SCC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Higgs</dc:creator>
  <cp:lastModifiedBy>l.tipper</cp:lastModifiedBy>
  <cp:revision>151</cp:revision>
  <cp:lastPrinted>2022-06-05T17:20:56Z</cp:lastPrinted>
  <dcterms:created xsi:type="dcterms:W3CDTF">2021-10-22T09:45:53Z</dcterms:created>
  <dcterms:modified xsi:type="dcterms:W3CDTF">2022-07-14T08:31:07Z</dcterms:modified>
</cp:coreProperties>
</file>